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5" r:id="rId2"/>
    <p:sldId id="346" r:id="rId3"/>
    <p:sldId id="348" r:id="rId4"/>
    <p:sldId id="339" r:id="rId5"/>
    <p:sldId id="366" r:id="rId6"/>
    <p:sldId id="362" r:id="rId7"/>
    <p:sldId id="357" r:id="rId8"/>
    <p:sldId id="353" r:id="rId9"/>
    <p:sldId id="356" r:id="rId10"/>
    <p:sldId id="358" r:id="rId11"/>
    <p:sldId id="343" r:id="rId12"/>
    <p:sldId id="344" r:id="rId13"/>
    <p:sldId id="345" r:id="rId14"/>
    <p:sldId id="363" r:id="rId15"/>
    <p:sldId id="324" r:id="rId16"/>
    <p:sldId id="323" r:id="rId17"/>
    <p:sldId id="325" r:id="rId18"/>
    <p:sldId id="352" r:id="rId19"/>
    <p:sldId id="360" r:id="rId20"/>
    <p:sldId id="326" r:id="rId21"/>
    <p:sldId id="327" r:id="rId22"/>
    <p:sldId id="329" r:id="rId23"/>
    <p:sldId id="335" r:id="rId24"/>
    <p:sldId id="331" r:id="rId25"/>
    <p:sldId id="332" r:id="rId26"/>
    <p:sldId id="338" r:id="rId27"/>
    <p:sldId id="361" r:id="rId28"/>
    <p:sldId id="336" r:id="rId29"/>
    <p:sldId id="337" r:id="rId30"/>
    <p:sldId id="365" r:id="rId3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8E4"/>
    <a:srgbClr val="FFFF66"/>
    <a:srgbClr val="FFFF99"/>
    <a:srgbClr val="ADD9E5"/>
    <a:srgbClr val="3B1615"/>
    <a:srgbClr val="9ABB59"/>
    <a:srgbClr val="181E0C"/>
    <a:srgbClr val="323E1A"/>
    <a:srgbClr val="302D1C"/>
    <a:srgbClr val="4C5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196" autoAdjust="0"/>
    <p:restoredTop sz="94591" autoAdjust="0"/>
  </p:normalViewPr>
  <p:slideViewPr>
    <p:cSldViewPr snapToGrid="0">
      <p:cViewPr varScale="1">
        <p:scale>
          <a:sx n="77" d="100"/>
          <a:sy n="77" d="100"/>
        </p:scale>
        <p:origin x="7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2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72937554144202E-2"/>
          <c:y val="5.2507828084536936E-3"/>
          <c:w val="0.896047933897269"/>
          <c:h val="0.72128934368401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Отчет 2023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6.5958541089005439E-3"/>
                  <c:y val="5.701606785730071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AD-4E0C-906A-767069D6C4CC}"/>
                </c:ext>
              </c:extLst>
            </c:dLbl>
            <c:dLbl>
              <c:idx val="1"/>
              <c:layout>
                <c:manualLayout>
                  <c:x val="-1.3071103328486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AD-4E0C-906A-767069D6C4CC}"/>
                </c:ext>
              </c:extLst>
            </c:dLbl>
            <c:dLbl>
              <c:idx val="2"/>
              <c:layout>
                <c:manualLayout>
                  <c:x val="-6.6561937529511601E-3"/>
                  <c:y val="3.10975838213222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AD-4E0C-906A-767069D6C4CC}"/>
                </c:ext>
              </c:extLst>
            </c:dLbl>
            <c:dLbl>
              <c:idx val="3"/>
              <c:layout>
                <c:manualLayout>
                  <c:x val="-1.143721541242611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AD-4E0C-906A-767069D6C4CC}"/>
                </c:ext>
              </c:extLst>
            </c:dLbl>
            <c:dLbl>
              <c:idx val="4"/>
              <c:layout>
                <c:manualLayout>
                  <c:x val="-1.2890009997548005E-2"/>
                  <c:y val="3.11000326427901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AD-4E0C-906A-767069D6C4CC}"/>
                </c:ext>
              </c:extLst>
            </c:dLbl>
            <c:dLbl>
              <c:idx val="5"/>
              <c:layout>
                <c:manualLayout>
                  <c:x val="-9.803327496365242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AD-4E0C-906A-767069D6C4CC}"/>
                </c:ext>
              </c:extLst>
            </c:dLbl>
            <c:dLbl>
              <c:idx val="6"/>
              <c:layout>
                <c:manualLayout>
                  <c:x val="-4.901663748182621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AD-4E0C-906A-767069D6C4CC}"/>
                </c:ext>
              </c:extLst>
            </c:dLbl>
            <c:dLbl>
              <c:idx val="7"/>
              <c:layout>
                <c:manualLayout>
                  <c:x val="-8.1694395803043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AD-4E0C-906A-767069D6C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8"/>
                <c:pt idx="0">
                  <c:v>ФОТ</c:v>
                </c:pt>
                <c:pt idx="1">
                  <c:v>Доходы населения</c:v>
                </c:pt>
                <c:pt idx="2">
                  <c:v>Расходы населения</c:v>
                </c:pt>
                <c:pt idx="3">
                  <c:v>Оборот розничной торговли</c:v>
                </c:pt>
                <c:pt idx="4">
                  <c:v>Объём промышленного производства</c:v>
                </c:pt>
                <c:pt idx="5">
                  <c:v>Объем инвестиций в основной капитал</c:v>
                </c:pt>
                <c:pt idx="6">
                  <c:v>Объем работ в строительстве</c:v>
                </c:pt>
                <c:pt idx="7">
                  <c:v>Оборот общественного питания</c:v>
                </c:pt>
              </c:strCache>
            </c:strRef>
          </c:cat>
          <c:val>
            <c:numRef>
              <c:f>Лист1!$B$2:$I$2</c:f>
              <c:numCache>
                <c:formatCode>#\ ##0.0</c:formatCode>
                <c:ptCount val="8"/>
                <c:pt idx="0">
                  <c:v>250</c:v>
                </c:pt>
                <c:pt idx="1">
                  <c:v>707.5</c:v>
                </c:pt>
                <c:pt idx="2">
                  <c:v>707.4</c:v>
                </c:pt>
                <c:pt idx="3">
                  <c:v>388.7</c:v>
                </c:pt>
                <c:pt idx="4">
                  <c:v>385</c:v>
                </c:pt>
                <c:pt idx="5">
                  <c:v>136.69999999999999</c:v>
                </c:pt>
                <c:pt idx="6">
                  <c:v>20</c:v>
                </c:pt>
                <c:pt idx="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AD-4E0C-906A-767069D6C4C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Отчет 2024</c:v>
                </c:pt>
              </c:strCache>
            </c:strRef>
          </c:tx>
          <c:spPr>
            <a:gradFill>
              <a:gsLst>
                <a:gs pos="0">
                  <a:srgbClr val="3B1615"/>
                </a:gs>
                <a:gs pos="50000">
                  <a:schemeClr val="bg2">
                    <a:lumMod val="10000"/>
                  </a:schemeClr>
                </a:gs>
                <a:gs pos="100000">
                  <a:srgbClr val="3B1615"/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CAD-4E0C-906A-767069D6C4CC}"/>
              </c:ext>
            </c:extLst>
          </c:dPt>
          <c:dLbls>
            <c:dLbl>
              <c:idx val="0"/>
              <c:layout>
                <c:manualLayout>
                  <c:x val="1.1810908745966301E-2"/>
                  <c:y val="-5.940178530251113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AD-4E0C-906A-767069D6C4CC}"/>
                </c:ext>
              </c:extLst>
            </c:dLbl>
            <c:dLbl>
              <c:idx val="5"/>
              <c:layout>
                <c:manualLayout>
                  <c:x val="7.3818179662289386E-3"/>
                  <c:y val="-1.9440808860110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AD-4E0C-906A-767069D6C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8"/>
                <c:pt idx="0">
                  <c:v>ФОТ</c:v>
                </c:pt>
                <c:pt idx="1">
                  <c:v>Доходы населения</c:v>
                </c:pt>
                <c:pt idx="2">
                  <c:v>Расходы населения</c:v>
                </c:pt>
                <c:pt idx="3">
                  <c:v>Оборот розничной торговли</c:v>
                </c:pt>
                <c:pt idx="4">
                  <c:v>Объём промышленного производства</c:v>
                </c:pt>
                <c:pt idx="5">
                  <c:v>Объем инвестиций в основной капитал</c:v>
                </c:pt>
                <c:pt idx="6">
                  <c:v>Объем работ в строительстве</c:v>
                </c:pt>
                <c:pt idx="7">
                  <c:v>Оборот общественного питания</c:v>
                </c:pt>
              </c:strCache>
            </c:strRef>
          </c:cat>
          <c:val>
            <c:numRef>
              <c:f>Лист1!$B$3:$I$3</c:f>
              <c:numCache>
                <c:formatCode>#\ ##0.0</c:formatCode>
                <c:ptCount val="8"/>
                <c:pt idx="0">
                  <c:v>271.39999999999998</c:v>
                </c:pt>
                <c:pt idx="1">
                  <c:v>757.8</c:v>
                </c:pt>
                <c:pt idx="2">
                  <c:v>757.7</c:v>
                </c:pt>
                <c:pt idx="3">
                  <c:v>448.4</c:v>
                </c:pt>
                <c:pt idx="4">
                  <c:v>449</c:v>
                </c:pt>
                <c:pt idx="5">
                  <c:v>150</c:v>
                </c:pt>
                <c:pt idx="6">
                  <c:v>32.1</c:v>
                </c:pt>
                <c:pt idx="7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AD-4E0C-906A-767069D6C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13"/>
        <c:axId val="70797512"/>
        <c:axId val="70798296"/>
      </c:barChart>
      <c:catAx>
        <c:axId val="707975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0798296"/>
        <c:crossesAt val="0"/>
        <c:auto val="1"/>
        <c:lblAlgn val="ctr"/>
        <c:lblOffset val="100"/>
        <c:noMultiLvlLbl val="0"/>
      </c:catAx>
      <c:valAx>
        <c:axId val="70798296"/>
        <c:scaling>
          <c:orientation val="minMax"/>
          <c:max val="8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079751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500" b="1" i="0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71D-4E31-90B7-90F46207F13A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71D-4E31-90B7-90F46207F13A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783</c:v>
                </c:pt>
                <c:pt idx="1">
                  <c:v>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1D-4E31-90B7-90F46207F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296319240"/>
        <c:axId val="296319632"/>
      </c:barChart>
      <c:catAx>
        <c:axId val="296319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6319632"/>
        <c:crosses val="autoZero"/>
        <c:auto val="1"/>
        <c:lblAlgn val="ctr"/>
        <c:lblOffset val="100"/>
        <c:noMultiLvlLbl val="0"/>
      </c:catAx>
      <c:valAx>
        <c:axId val="296319632"/>
        <c:scaling>
          <c:orientation val="minMax"/>
          <c:max val="700"/>
        </c:scaling>
        <c:delete val="1"/>
        <c:axPos val="l"/>
        <c:numFmt formatCode="General" sourceLinked="1"/>
        <c:majorTickMark val="out"/>
        <c:minorTickMark val="none"/>
        <c:tickLblPos val="nextTo"/>
        <c:crossAx val="296319240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65828446962318E-2"/>
          <c:y val="0"/>
          <c:w val="0.95973417155303753"/>
          <c:h val="0.88107681582091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52B-4D0B-B527-15A333DCE16A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352B-4D0B-B527-15A333DCE16A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111</c:v>
                </c:pt>
                <c:pt idx="1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2B-4D0B-B527-15A333DCE1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296321984"/>
        <c:axId val="296323160"/>
      </c:barChart>
      <c:catAx>
        <c:axId val="296321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6323160"/>
        <c:crosses val="autoZero"/>
        <c:auto val="1"/>
        <c:lblAlgn val="ctr"/>
        <c:lblOffset val="100"/>
        <c:noMultiLvlLbl val="0"/>
      </c:catAx>
      <c:valAx>
        <c:axId val="296323160"/>
        <c:scaling>
          <c:orientation val="minMax"/>
          <c:max val="260"/>
        </c:scaling>
        <c:delete val="1"/>
        <c:axPos val="l"/>
        <c:numFmt formatCode="General" sourceLinked="1"/>
        <c:majorTickMark val="out"/>
        <c:minorTickMark val="none"/>
        <c:tickLblPos val="nextTo"/>
        <c:crossAx val="29632198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65828446962318E-2"/>
          <c:y val="0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E01-4E0F-A370-80646895212D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E01-4E0F-A370-80646895212D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163</c:v>
                </c:pt>
                <c:pt idx="1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01-4E0F-A370-806468952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291113208"/>
        <c:axId val="291113992"/>
      </c:barChart>
      <c:catAx>
        <c:axId val="291113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1113992"/>
        <c:crosses val="autoZero"/>
        <c:auto val="1"/>
        <c:lblAlgn val="ctr"/>
        <c:lblOffset val="100"/>
        <c:noMultiLvlLbl val="0"/>
      </c:catAx>
      <c:valAx>
        <c:axId val="291113992"/>
        <c:scaling>
          <c:orientation val="minMax"/>
          <c:max val="260"/>
        </c:scaling>
        <c:delete val="1"/>
        <c:axPos val="l"/>
        <c:numFmt formatCode="General" sourceLinked="1"/>
        <c:majorTickMark val="out"/>
        <c:minorTickMark val="none"/>
        <c:tickLblPos val="nextTo"/>
        <c:crossAx val="291113208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53948689527"/>
          <c:y val="0.28477963017379643"/>
          <c:w val="0.50994525550013214"/>
          <c:h val="0.891664124015748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2">
                  <a:lumMod val="10000"/>
                </a:schemeClr>
              </a:solidFill>
            </a:ln>
          </c:spPr>
          <c:explosion val="9"/>
          <c:dPt>
            <c:idx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EDB-42E2-884B-F9B6C01BC07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EEDB-42E2-884B-F9B6C01BC07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EEDB-42E2-884B-F9B6C01BC07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EEDB-42E2-884B-F9B6C01BC07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5-EEDB-42E2-884B-F9B6C01BC07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6-EEDB-42E2-884B-F9B6C01BC079}"/>
              </c:ext>
            </c:extLst>
          </c:dPt>
          <c:cat>
            <c:strRef>
              <c:f>Лист1!$A$2:$A$3</c:f>
              <c:strCache>
                <c:ptCount val="2"/>
                <c:pt idx="0">
                  <c:v>Программные</c:v>
                </c:pt>
                <c:pt idx="1">
                  <c:v>непрограмные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92.4</c:v>
                </c:pt>
                <c:pt idx="1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EDB-42E2-884B-F9B6C01BC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58763487898"/>
          <c:y val="2.4104809816934497E-2"/>
          <c:w val="0.62800087489063872"/>
          <c:h val="0.8999577638395255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explosion val="2"/>
          <c:dPt>
            <c:idx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01A-4CF1-9CB0-994A1A515480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01A-4CF1-9CB0-994A1A515480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01A-4CF1-9CB0-994A1A515480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01A-4CF1-9CB0-994A1A515480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01A-4CF1-9CB0-994A1A515480}"/>
              </c:ext>
            </c:extLst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01A-4CF1-9CB0-994A1A515480}"/>
              </c:ext>
            </c:extLst>
          </c:dPt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Общегосударственные вопросы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18.8</c:v>
                </c:pt>
                <c:pt idx="1">
                  <c:v>15.7</c:v>
                </c:pt>
                <c:pt idx="2">
                  <c:v>7.9</c:v>
                </c:pt>
                <c:pt idx="3">
                  <c:v>1.9</c:v>
                </c:pt>
                <c:pt idx="4">
                  <c:v>1.3000000000000012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01A-4CF1-9CB0-994A1A5154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Общегосударственные вопросы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01A-4CF1-9CB0-994A1A515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504441297748387"/>
          <c:y val="1.2687522908900685E-3"/>
          <c:w val="0.58295310956104529"/>
          <c:h val="0.85679659879699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Отчет 2024</c:v>
                </c:pt>
              </c:strCache>
            </c:strRef>
          </c:tx>
          <c:spPr>
            <a:gradFill>
              <a:gsLst>
                <a:gs pos="0">
                  <a:schemeClr val="bg2">
                    <a:lumMod val="10000"/>
                  </a:schemeClr>
                </a:gs>
                <a:gs pos="50000">
                  <a:schemeClr val="bg2">
                    <a:lumMod val="2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0"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10"/>
              <c:layout>
                <c:manualLayout>
                  <c:x val="-2.8875028875029935E-3"/>
                  <c:y val="2.6454134940000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ED-48BC-AEB7-594826C636EB}"/>
                </c:ext>
              </c:extLst>
            </c:dLbl>
            <c:dLbl>
              <c:idx val="11"/>
              <c:layout>
                <c:manualLayout>
                  <c:x val="7.562736171745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ED-48BC-AEB7-594826C636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11"/>
                <c:pt idx="0">
                  <c:v>СМИ</c:v>
                </c:pt>
                <c:pt idx="1">
                  <c:v>Обслуживание муниципального долга</c:v>
                </c:pt>
                <c:pt idx="2">
                  <c:v>Национальная безопасность</c:v>
                </c:pt>
                <c:pt idx="3">
                  <c:v>Физическая культура и спорт</c:v>
                </c:pt>
                <c:pt idx="4">
                  <c:v>Культура, кинематография</c:v>
                </c:pt>
                <c:pt idx="5">
                  <c:v>Охрана окружающей среды</c:v>
                </c:pt>
                <c:pt idx="6">
                  <c:v>Социальная политика</c:v>
                </c:pt>
                <c:pt idx="7">
                  <c:v>Общегосударственные вопросы</c:v>
                </c:pt>
                <c:pt idx="8">
                  <c:v>ЖКХ</c:v>
                </c:pt>
                <c:pt idx="9">
                  <c:v>Национальная экономика</c:v>
                </c:pt>
                <c:pt idx="10">
                  <c:v>Образование</c:v>
                </c:pt>
              </c:strCache>
            </c:strRef>
          </c:cat>
          <c:val>
            <c:numRef>
              <c:f>Лист1!$B$2:$L$2</c:f>
              <c:numCache>
                <c:formatCode>General</c:formatCode>
                <c:ptCount val="11"/>
                <c:pt idx="0">
                  <c:v>30.3</c:v>
                </c:pt>
                <c:pt idx="1">
                  <c:v>182.7</c:v>
                </c:pt>
                <c:pt idx="2">
                  <c:v>141.80000000000001</c:v>
                </c:pt>
                <c:pt idx="3" formatCode="0.0">
                  <c:v>578</c:v>
                </c:pt>
                <c:pt idx="4" formatCode="0.0">
                  <c:v>721</c:v>
                </c:pt>
                <c:pt idx="5" formatCode="#\ ##0.0">
                  <c:v>1036.0999999999999</c:v>
                </c:pt>
                <c:pt idx="6" formatCode="#\ ##0.0">
                  <c:v>1182</c:v>
                </c:pt>
                <c:pt idx="7" formatCode="#\ ##0.0">
                  <c:v>1865.7</c:v>
                </c:pt>
                <c:pt idx="8" formatCode="#\ ##0.0">
                  <c:v>7881.5</c:v>
                </c:pt>
                <c:pt idx="9" formatCode="#\ ##0.0">
                  <c:v>15711.7</c:v>
                </c:pt>
                <c:pt idx="10" formatCode="#\ ##0.0">
                  <c:v>16276.2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ED-48BC-AEB7-594826C636EB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Отчет 2023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CED-48BC-AEB7-594826C636EB}"/>
              </c:ext>
            </c:extLst>
          </c:dPt>
          <c:dLbls>
            <c:dLbl>
              <c:idx val="2"/>
              <c:layout>
                <c:manualLayout>
                  <c:x val="0"/>
                  <c:y val="2.661571538537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ED-48BC-AEB7-594826C636EB}"/>
                </c:ext>
              </c:extLst>
            </c:dLbl>
            <c:dLbl>
              <c:idx val="9"/>
              <c:layout>
                <c:manualLayout>
                  <c:x val="-2.8964837035703179E-3"/>
                  <c:y val="-5.3231430770742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ED-48BC-AEB7-594826C636EB}"/>
                </c:ext>
              </c:extLst>
            </c:dLbl>
            <c:dLbl>
              <c:idx val="10"/>
              <c:layout>
                <c:manualLayout>
                  <c:x val="-1.4437514437514439E-3"/>
                  <c:y val="-2.661571538537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ED-48BC-AEB7-594826C636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solidFill>
                      <a:srgbClr val="3B1615"/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11"/>
                <c:pt idx="0">
                  <c:v>СМИ</c:v>
                </c:pt>
                <c:pt idx="1">
                  <c:v>Обслуживание муниципального долга</c:v>
                </c:pt>
                <c:pt idx="2">
                  <c:v>Национальная безопасность</c:v>
                </c:pt>
                <c:pt idx="3">
                  <c:v>Физическая культура и спорт</c:v>
                </c:pt>
                <c:pt idx="4">
                  <c:v>Культура, кинематография</c:v>
                </c:pt>
                <c:pt idx="5">
                  <c:v>Охрана окружающей среды</c:v>
                </c:pt>
                <c:pt idx="6">
                  <c:v>Социальная политика</c:v>
                </c:pt>
                <c:pt idx="7">
                  <c:v>Общегосударственные вопросы</c:v>
                </c:pt>
                <c:pt idx="8">
                  <c:v>ЖКХ</c:v>
                </c:pt>
                <c:pt idx="9">
                  <c:v>Национальная экономика</c:v>
                </c:pt>
                <c:pt idx="10">
                  <c:v>Образование</c:v>
                </c:pt>
              </c:strCache>
            </c:strRef>
          </c:cat>
          <c:val>
            <c:numRef>
              <c:f>Лист1!$B$3:$L$3</c:f>
              <c:numCache>
                <c:formatCode>General</c:formatCode>
                <c:ptCount val="11"/>
                <c:pt idx="0">
                  <c:v>29.6</c:v>
                </c:pt>
                <c:pt idx="1">
                  <c:v>84.7</c:v>
                </c:pt>
                <c:pt idx="2">
                  <c:v>175.3</c:v>
                </c:pt>
                <c:pt idx="3">
                  <c:v>536.4</c:v>
                </c:pt>
                <c:pt idx="4">
                  <c:v>667.5</c:v>
                </c:pt>
                <c:pt idx="5" formatCode="#\ ##0.0">
                  <c:v>693.7</c:v>
                </c:pt>
                <c:pt idx="6" formatCode="#\ ##0.0">
                  <c:v>1174.7</c:v>
                </c:pt>
                <c:pt idx="7" formatCode="#\ ##0.0">
                  <c:v>1770.2</c:v>
                </c:pt>
                <c:pt idx="8" formatCode="#\ ##0.0">
                  <c:v>8556.7000000000007</c:v>
                </c:pt>
                <c:pt idx="9" formatCode="#\ ##0.0">
                  <c:v>13883.7</c:v>
                </c:pt>
                <c:pt idx="10" formatCode="#\ ##0.0">
                  <c:v>15891.2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CED-48BC-AEB7-594826C636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-47"/>
        <c:axId val="297241680"/>
        <c:axId val="297244032"/>
      </c:barChart>
      <c:catAx>
        <c:axId val="2972416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solidFill>
                  <a:srgbClr val="3B1615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7244032"/>
        <c:crossesAt val="0"/>
        <c:auto val="1"/>
        <c:lblAlgn val="ctr"/>
        <c:lblOffset val="100"/>
        <c:noMultiLvlLbl val="0"/>
      </c:catAx>
      <c:valAx>
        <c:axId val="297244032"/>
        <c:scaling>
          <c:orientation val="minMax"/>
          <c:max val="1650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7241680"/>
        <c:crosses val="autoZero"/>
        <c:crossBetween val="between"/>
        <c:majorUnit val="2000"/>
      </c:valAx>
    </c:plotArea>
    <c:legend>
      <c:legendPos val="b"/>
      <c:layout>
        <c:manualLayout>
          <c:xMode val="edge"/>
          <c:yMode val="edge"/>
          <c:x val="7.0029865066494945E-2"/>
          <c:y val="0.93941586021510992"/>
          <c:w val="0.32969976188743499"/>
          <c:h val="6.0584188341876691E-2"/>
        </c:manualLayout>
      </c:layout>
      <c:overlay val="1"/>
      <c:txPr>
        <a:bodyPr/>
        <a:lstStyle/>
        <a:p>
          <a:pPr>
            <a:defRPr sz="1500" b="1" i="0" baseline="0">
              <a:solidFill>
                <a:srgbClr val="3B1615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.18788792619151293"/>
          <c:w val="0.96308971848214053"/>
          <c:h val="0.602007469934533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071-454B-9EF9-63D45CEADF8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071-454B-9EF9-63D45CEADF8B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15891</c:v>
                </c:pt>
                <c:pt idx="1">
                  <c:v>16276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71-454B-9EF9-63D45CEAD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473710824"/>
        <c:axId val="473715528"/>
      </c:barChart>
      <c:catAx>
        <c:axId val="473710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3715528"/>
        <c:crosses val="autoZero"/>
        <c:auto val="1"/>
        <c:lblAlgn val="ctr"/>
        <c:lblOffset val="100"/>
        <c:noMultiLvlLbl val="0"/>
      </c:catAx>
      <c:valAx>
        <c:axId val="473715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3710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17260210867322E-2"/>
          <c:y val="0.352275790948335"/>
          <c:w val="0.79907231794104494"/>
          <c:h val="0.437450405393088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23E1A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417-41B0-99C3-D60363140C0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417-41B0-99C3-D60363140C0C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1041</c:v>
                </c:pt>
                <c:pt idx="1">
                  <c:v>1006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17-41B0-99C3-D60363140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473716312"/>
        <c:axId val="473717488"/>
      </c:barChart>
      <c:catAx>
        <c:axId val="473716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3717488"/>
        <c:crosses val="autoZero"/>
        <c:auto val="0"/>
        <c:lblAlgn val="ctr"/>
        <c:lblOffset val="100"/>
        <c:noMultiLvlLbl val="0"/>
      </c:catAx>
      <c:valAx>
        <c:axId val="473717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3716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8.6787129355980638E-2"/>
          <c:w val="0.92617931451390245"/>
          <c:h val="0.70310805105387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9ABB59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rgbClr val="9ABB59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F98-4CE0-838A-032299D10491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rgbClr val="9ABB59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F98-4CE0-838A-032299D10491}"/>
              </c:ext>
            </c:extLst>
          </c:dPt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strRef>
              <c:f>Лист1!$A$2:$A$3</c:f>
              <c:strCache>
                <c:ptCount val="2"/>
                <c:pt idx="0">
                  <c:v>2023 год 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536</c:v>
                </c:pt>
                <c:pt idx="1">
                  <c:v>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98-4CE0-838A-032299D10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473710040"/>
        <c:axId val="473711608"/>
      </c:barChart>
      <c:catAx>
        <c:axId val="473710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3711608"/>
        <c:crosses val="autoZero"/>
        <c:auto val="1"/>
        <c:lblAlgn val="ctr"/>
        <c:lblOffset val="100"/>
        <c:noMultiLvlLbl val="0"/>
      </c:catAx>
      <c:valAx>
        <c:axId val="473711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3710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4.5702592473974644E-2"/>
          <c:w val="0.92617931451390245"/>
          <c:h val="0.74419292759297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9CC-460B-B370-1DD02CAC76C0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9CC-460B-B370-1DD02CAC76C0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6674</c:v>
                </c:pt>
                <c:pt idx="1">
                  <c:v>6129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CC-460B-B370-1DD02CAC7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473714352"/>
        <c:axId val="473710432"/>
      </c:barChart>
      <c:catAx>
        <c:axId val="473714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3710432"/>
        <c:crosses val="autoZero"/>
        <c:auto val="1"/>
        <c:lblAlgn val="ctr"/>
        <c:lblOffset val="100"/>
        <c:noMultiLvlLbl val="0"/>
      </c:catAx>
      <c:valAx>
        <c:axId val="47371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3714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47379517823"/>
          <c:y val="0.27811788641554636"/>
          <c:w val="0.51398968911784271"/>
          <c:h val="0.564398729833679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explosion val="4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6B0-4DD3-B0D5-065128634C7C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6B0-4DD3-B0D5-065128634C7C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6B0-4DD3-B0D5-065128634C7C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6B0-4DD3-B0D5-065128634C7C}"/>
              </c:ext>
            </c:extLst>
          </c:dPt>
          <c:dPt>
            <c:idx val="4"/>
            <c:bubble3D val="0"/>
            <c:explosion val="3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6B0-4DD3-B0D5-065128634C7C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5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6B0-4DD3-B0D5-065128634C7C}"/>
              </c:ext>
            </c:extLst>
          </c:dPt>
          <c:dPt>
            <c:idx val="6"/>
            <c:bubble3D val="0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D-06B0-4DD3-B0D5-065128634C7C}"/>
              </c:ext>
            </c:extLst>
          </c:dPt>
          <c:dPt>
            <c:idx val="7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F-06B0-4DD3-B0D5-065128634C7C}"/>
              </c:ext>
            </c:extLst>
          </c:dPt>
          <c:dPt>
            <c:idx val="9"/>
            <c:bubble3D val="0"/>
            <c:explosion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11-06B0-4DD3-B0D5-065128634C7C}"/>
              </c:ext>
            </c:extLst>
          </c:dPt>
          <c:cat>
            <c:strRef>
              <c:f>Лист1!$A$2:$A$9</c:f>
              <c:strCache>
                <c:ptCount val="8"/>
                <c:pt idx="0">
                  <c:v>образовательный процесс</c:v>
                </c:pt>
                <c:pt idx="1">
                  <c:v>Субсидии на транспорт</c:v>
                </c:pt>
                <c:pt idx="2">
                  <c:v>дорожное хозяйство</c:v>
                </c:pt>
                <c:pt idx="3">
                  <c:v>строительство, реконструкция социальных объектов</c:v>
                </c:pt>
                <c:pt idx="4">
                  <c:v>переселение</c:v>
                </c:pt>
                <c:pt idx="5">
                  <c:v>прочие доходы</c:v>
                </c:pt>
                <c:pt idx="6">
                  <c:v>налоговые доходы</c:v>
                </c:pt>
                <c:pt idx="7">
                  <c:v>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8.5</c:v>
                </c:pt>
                <c:pt idx="1">
                  <c:v>7.2</c:v>
                </c:pt>
                <c:pt idx="2">
                  <c:v>5.7</c:v>
                </c:pt>
                <c:pt idx="3">
                  <c:v>5.2</c:v>
                </c:pt>
                <c:pt idx="4">
                  <c:v>2.1</c:v>
                </c:pt>
                <c:pt idx="5">
                  <c:v>5.3</c:v>
                </c:pt>
                <c:pt idx="6">
                  <c:v>8.6999999999999993</c:v>
                </c:pt>
                <c:pt idx="7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6B0-4DD3-B0D5-065128634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"/>
          <c:w val="0.92617931451390245"/>
          <c:h val="0.64204619084449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387-48BD-A536-58AC57EC8917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387-48BD-A536-58AC57EC8917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6848</c:v>
                </c:pt>
                <c:pt idx="1">
                  <c:v>9001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87-48BD-A536-58AC57EC8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473714744"/>
        <c:axId val="291114384"/>
      </c:barChart>
      <c:catAx>
        <c:axId val="473714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1114384"/>
        <c:crosses val="autoZero"/>
        <c:auto val="1"/>
        <c:lblAlgn val="ctr"/>
        <c:lblOffset val="100"/>
        <c:noMultiLvlLbl val="0"/>
      </c:catAx>
      <c:valAx>
        <c:axId val="291114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3714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31656893924636E-2"/>
          <c:y val="8.6423822588251986E-2"/>
          <c:w val="0.88255800036302645"/>
          <c:h val="0.672045026239690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rgbClr val="9ABB59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1DD-49B1-8629-1B3D7B1FD389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1DD-49B1-8629-1B3D7B1FD389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1358</c:v>
                </c:pt>
                <c:pt idx="1">
                  <c:v>1558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DD-49B1-8629-1B3D7B1FD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474739528"/>
        <c:axId val="474738352"/>
      </c:barChart>
      <c:catAx>
        <c:axId val="474739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4738352"/>
        <c:crosses val="autoZero"/>
        <c:auto val="1"/>
        <c:lblAlgn val="ctr"/>
        <c:lblOffset val="100"/>
        <c:noMultiLvlLbl val="0"/>
      </c:catAx>
      <c:valAx>
        <c:axId val="474738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4739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0"/>
      <c:rotY val="0"/>
      <c:depthPercent val="110"/>
      <c:rAngAx val="0"/>
      <c:perspective val="2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0472967328206057E-2"/>
          <c:y val="6.7290779109175421E-4"/>
          <c:w val="0.71305253051272377"/>
          <c:h val="0.8872846043889371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gradFill>
              <a:gsLst>
                <a:gs pos="0">
                  <a:srgbClr val="3B1615"/>
                </a:gs>
                <a:gs pos="50000">
                  <a:schemeClr val="bg2">
                    <a:lumMod val="25000"/>
                  </a:schemeClr>
                </a:gs>
                <a:gs pos="100000">
                  <a:srgbClr val="3B1615"/>
                </a:gs>
              </a:gsLst>
              <a:lin ang="5400000" scaled="0"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2046250875963564E-3"/>
                  <c:y val="6.0279784901948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A3-4658-BFD0-CC6AAEA5E798}"/>
                </c:ext>
              </c:extLst>
            </c:dLbl>
            <c:dLbl>
              <c:idx val="1"/>
              <c:layout>
                <c:manualLayout>
                  <c:x val="1.4015416958654519E-3"/>
                  <c:y val="-7.87645138660412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A3-4658-BFD0-CC6AAEA5E798}"/>
                </c:ext>
              </c:extLst>
            </c:dLbl>
            <c:dLbl>
              <c:idx val="2"/>
              <c:layout>
                <c:manualLayout>
                  <c:x val="1.0865810959223164E-3"/>
                  <c:y val="8.744439193864497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A3-4658-BFD0-CC6AAEA5E798}"/>
                </c:ext>
              </c:extLst>
            </c:dLbl>
            <c:dLbl>
              <c:idx val="5"/>
              <c:layout>
                <c:manualLayout>
                  <c:x val="0"/>
                  <c:y val="5.1993754662883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A3-4658-BFD0-CC6AAEA5E798}"/>
                </c:ext>
              </c:extLst>
            </c:dLbl>
            <c:spPr>
              <a:noFill/>
              <a:ln w="33359">
                <a:noFill/>
              </a:ln>
            </c:spPr>
            <c:txPr>
              <a:bodyPr/>
              <a:lstStyle/>
              <a:p>
                <a:pPr>
                  <a:defRPr sz="1600" b="1" baseline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Лист1!$B$2:$F$2</c:f>
              <c:numCache>
                <c:formatCode>#\ ##0.0</c:formatCode>
                <c:ptCount val="5"/>
                <c:pt idx="0">
                  <c:v>1908.2</c:v>
                </c:pt>
                <c:pt idx="1">
                  <c:v>1908.2</c:v>
                </c:pt>
                <c:pt idx="2">
                  <c:v>2970.5</c:v>
                </c:pt>
                <c:pt idx="3" formatCode="#,##0">
                  <c:v>7220</c:v>
                </c:pt>
                <c:pt idx="4" formatCode="#,##0">
                  <c:v>7220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A3-4658-BFD0-CC6AAEA5E79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муниципальные ценные бумаги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CA3-4658-BFD0-CC6AAEA5E798}"/>
              </c:ext>
            </c:extLst>
          </c:dPt>
          <c:cat>
            <c:strRef>
              <c:f>Лист1!$B$1:$F$1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Лист1!$B$3:$F$3</c:f>
              <c:numCache>
                <c:formatCode>#\ 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A3-4658-BFD0-CC6AAEA5E798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5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CA3-4658-BFD0-CC6AAEA5E79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7CA3-4658-BFD0-CC6AAEA5E79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7CA3-4658-BFD0-CC6AAEA5E79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7CA3-4658-BFD0-CC6AAEA5E798}"/>
              </c:ext>
            </c:extLst>
          </c:dPt>
          <c:cat>
            <c:strRef>
              <c:f>Лист1!$B$1:$F$1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Лист1!$B$4:$F$4</c:f>
              <c:numCache>
                <c:formatCode>#\ ##0.0</c:formatCode>
                <c:ptCount val="5"/>
                <c:pt idx="0">
                  <c:v>5311.8</c:v>
                </c:pt>
                <c:pt idx="1">
                  <c:v>5311.8</c:v>
                </c:pt>
                <c:pt idx="2">
                  <c:v>4249.5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CA3-4658-BFD0-CC6AAEA5E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shape val="cylinder"/>
        <c:axId val="474744624"/>
        <c:axId val="474743056"/>
        <c:axId val="0"/>
      </c:bar3DChart>
      <c:catAx>
        <c:axId val="474744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4743056"/>
        <c:crosses val="autoZero"/>
        <c:auto val="1"/>
        <c:lblAlgn val="ctr"/>
        <c:lblOffset val="100"/>
        <c:noMultiLvlLbl val="0"/>
      </c:catAx>
      <c:valAx>
        <c:axId val="47474305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474744624"/>
        <c:crosses val="autoZero"/>
        <c:crossBetween val="between"/>
      </c:valAx>
      <c:spPr>
        <a:effectLst>
          <a:glow rad="723900">
            <a:schemeClr val="accent1">
              <a:alpha val="40000"/>
            </a:schemeClr>
          </a:glow>
          <a:softEdge rad="0"/>
        </a:effectLst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75859861516835547"/>
          <c:y val="0.27038733895125783"/>
          <c:w val="0.22801848809047001"/>
          <c:h val="0.24965054789162497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16816816816817E-2"/>
          <c:y val="8.1263659059059596E-3"/>
          <c:w val="0.98179485948402789"/>
          <c:h val="0.721669480735677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>
              <a:gsLst>
                <a:gs pos="0">
                  <a:srgbClr val="3B1615"/>
                </a:gs>
                <a:gs pos="50000">
                  <a:srgbClr val="302D1C"/>
                </a:gs>
                <a:gs pos="100000">
                  <a:srgbClr val="3B1615"/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95E-4444-ACD0-FFA57C2671E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95E-4444-ACD0-FFA57C2671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 год  </c:v>
                </c:pt>
                <c:pt idx="1">
                  <c:v>план 2024 год  </c:v>
                </c:pt>
                <c:pt idx="2">
                  <c:v>факт 2024 год  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6733.6</c:v>
                </c:pt>
                <c:pt idx="1">
                  <c:v>8546.9</c:v>
                </c:pt>
                <c:pt idx="2">
                  <c:v>8695.4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5E-4444-ACD0-FFA57C2671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baseline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 год  </c:v>
                </c:pt>
                <c:pt idx="1">
                  <c:v>план 2024 год  </c:v>
                </c:pt>
                <c:pt idx="2">
                  <c:v>факт 2024 год  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2270.1</c:v>
                </c:pt>
                <c:pt idx="1">
                  <c:v>3108.4</c:v>
                </c:pt>
                <c:pt idx="2">
                  <c:v>3245.4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5E-4444-ACD0-FFA57C267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291112816"/>
        <c:axId val="291113600"/>
      </c:barChart>
      <c:catAx>
        <c:axId val="291112816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>
            <a:solidFill>
              <a:srgbClr val="3B1615"/>
            </a:solidFill>
          </a:ln>
        </c:spPr>
        <c:txPr>
          <a:bodyPr anchor="b" anchorCtr="0"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1113600"/>
        <c:crosses val="autoZero"/>
        <c:auto val="0"/>
        <c:lblAlgn val="ctr"/>
        <c:lblOffset val="120"/>
        <c:tickMarkSkip val="1"/>
        <c:noMultiLvlLbl val="0"/>
      </c:catAx>
      <c:valAx>
        <c:axId val="29111360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2911128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2072072072072073E-3"/>
          <c:y val="0.85844443125723235"/>
          <c:w val="0.78154671206639714"/>
          <c:h val="6.9910486592509438E-2"/>
        </c:manualLayout>
      </c:layout>
      <c:overlay val="0"/>
      <c:txPr>
        <a:bodyPr/>
        <a:lstStyle/>
        <a:p>
          <a:pPr>
            <a:defRPr sz="1400" b="1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91970333214336E-2"/>
          <c:y val="1.8734565197709E-2"/>
          <c:w val="0.78328713747325529"/>
          <c:h val="0.759755828475889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3B1615"/>
              </a:solidFill>
            </a:ln>
          </c:spPr>
          <c:dPt>
            <c:idx val="0"/>
            <c:bubble3D val="0"/>
            <c:spPr>
              <a:gradFill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rgbClr val="3B161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4BE-4288-9095-752BB7B06A86}"/>
              </c:ext>
            </c:extLst>
          </c:dPt>
          <c:dPt>
            <c:idx val="1"/>
            <c:bubble3D val="0"/>
            <c:explosion val="6"/>
            <c:spPr>
              <a:gradFill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5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>
                <a:solidFill>
                  <a:srgbClr val="3B161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4BE-4288-9095-752BB7B06A86}"/>
              </c:ext>
            </c:extLst>
          </c:dPt>
          <c:dPt>
            <c:idx val="2"/>
            <c:bubble3D val="0"/>
            <c:spPr>
              <a:solidFill>
                <a:srgbClr val="B2CB7F"/>
              </a:solidFill>
              <a:ln>
                <a:solidFill>
                  <a:srgbClr val="3B161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4BE-4288-9095-752BB7B06A86}"/>
              </c:ext>
            </c:extLst>
          </c:dPt>
          <c:dPt>
            <c:idx val="3"/>
            <c:bubble3D val="0"/>
            <c:spPr>
              <a:solidFill>
                <a:srgbClr val="607830"/>
              </a:solidFill>
              <a:ln>
                <a:solidFill>
                  <a:srgbClr val="3B161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4BE-4288-9095-752BB7B06A86}"/>
              </c:ext>
            </c:extLst>
          </c:dPt>
          <c:dPt>
            <c:idx val="4"/>
            <c:bubble3D val="0"/>
            <c:spPr>
              <a:solidFill>
                <a:srgbClr val="323E1A"/>
              </a:solidFill>
              <a:ln>
                <a:solidFill>
                  <a:srgbClr val="3B161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4BE-4288-9095-752BB7B06A86}"/>
              </c:ext>
            </c:extLst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rgbClr val="3B161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4BE-4288-9095-752BB7B06A86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chemeClr val="bg2">
                      <a:lumMod val="25000"/>
                    </a:schemeClr>
                  </a:gs>
                  <a:gs pos="50000">
                    <a:schemeClr val="bg2">
                      <a:lumMod val="50000"/>
                    </a:schemeClr>
                  </a:gs>
                  <a:gs pos="100000">
                    <a:schemeClr val="bg2">
                      <a:lumMod val="25000"/>
                    </a:schemeClr>
                  </a:gs>
                </a:gsLst>
                <a:lin ang="5400000" scaled="0"/>
              </a:gradFill>
              <a:ln>
                <a:solidFill>
                  <a:srgbClr val="3B161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4BE-4288-9095-752BB7B06A86}"/>
              </c:ext>
            </c:extLst>
          </c:dPt>
          <c:cat>
            <c:strRef>
              <c:f>Лист1!$A$2:$A$3</c:f>
              <c:strCache>
                <c:ptCount val="2"/>
                <c:pt idx="0">
                  <c:v>НДФЛ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6715.6</c:v>
                </c:pt>
                <c:pt idx="1">
                  <c:v>647.6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4BE-4288-9095-752BB7B06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5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889535753730328E-2"/>
          <c:y val="0.23471342028884493"/>
          <c:w val="0.94541399300409545"/>
          <c:h val="0.59856419473733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2024 год </c:v>
                </c:pt>
              </c:strCache>
            </c:strRef>
          </c:tx>
          <c:spPr>
            <a:gradFill>
              <a:gsLst>
                <a:gs pos="15000">
                  <a:schemeClr val="accent1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50800" dir="5400000" algn="ctr" rotWithShape="0">
                <a:srgbClr val="B5CD85"/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6FB-49F6-8AE4-D5AD34E301A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6FB-49F6-8AE4-D5AD34E301A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6FB-49F6-8AE4-D5AD34E301A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6FB-49F6-8AE4-D5AD34E301A4}"/>
              </c:ext>
            </c:extLst>
          </c:dPt>
          <c:dLbls>
            <c:dLbl>
              <c:idx val="0"/>
              <c:layout>
                <c:manualLayout>
                  <c:x val="-1.271267194959633E-2"/>
                  <c:y val="7.5782357126175258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rgbClr val="3B1615"/>
                        </a:solidFill>
                      </a:rPr>
                      <a:t>6 629,2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FB-49F6-8AE4-D5AD34E301A4}"/>
                </c:ext>
              </c:extLst>
            </c:dLbl>
            <c:dLbl>
              <c:idx val="1"/>
              <c:layout>
                <c:manualLayout>
                  <c:x val="0"/>
                  <c:y val="4.69936809100699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FB-49F6-8AE4-D5AD34E301A4}"/>
                </c:ext>
              </c:extLst>
            </c:dLbl>
            <c:dLbl>
              <c:idx val="2"/>
              <c:layout>
                <c:manualLayout>
                  <c:x val="0"/>
                  <c:y val="8.53497908923031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FB-49F6-8AE4-D5AD34E301A4}"/>
                </c:ext>
              </c:extLst>
            </c:dLbl>
            <c:dLbl>
              <c:idx val="3"/>
              <c:layout>
                <c:manualLayout>
                  <c:x val="-2.0888291452539575E-2"/>
                  <c:y val="-8.92322437173139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FB-49F6-8AE4-D5AD34E301A4}"/>
                </c:ext>
              </c:extLst>
            </c:dLbl>
            <c:dLbl>
              <c:idx val="4"/>
              <c:layout>
                <c:manualLayout>
                  <c:x val="-8.073273282589102E-3"/>
                  <c:y val="-1.78580049098804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FB-49F6-8AE4-D5AD34E301A4}"/>
                </c:ext>
              </c:extLst>
            </c:dLbl>
            <c:dLbl>
              <c:idx val="5"/>
              <c:layout>
                <c:manualLayout>
                  <c:x val="-3.0247803342596624E-3"/>
                  <c:y val="1.0864333876392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FB-49F6-8AE4-D5AD34E301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Госпошлина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</c:v>
                </c:pt>
                <c:pt idx="5">
                  <c:v>Акцизы 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 formatCode="0.0">
                  <c:v>6629.2</c:v>
                </c:pt>
                <c:pt idx="1">
                  <c:v>263</c:v>
                </c:pt>
                <c:pt idx="2">
                  <c:v>370</c:v>
                </c:pt>
                <c:pt idx="3" formatCode="#\ ##0.0">
                  <c:v>24.5</c:v>
                </c:pt>
                <c:pt idx="4" formatCode="#\ ##0.0">
                  <c:v>210.2</c:v>
                </c:pt>
                <c:pt idx="5" formatCode="#\ ##0.0">
                  <c:v>70.2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FB-49F6-8AE4-D5AD34E301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2024 года</c:v>
                </c:pt>
              </c:strCache>
            </c:strRef>
          </c:tx>
          <c:spPr>
            <a:gradFill>
              <a:gsLst>
                <a:gs pos="0">
                  <a:schemeClr val="bg2">
                    <a:lumMod val="10000"/>
                  </a:schemeClr>
                </a:gs>
                <a:gs pos="50000">
                  <a:schemeClr val="bg2">
                    <a:lumMod val="25000"/>
                  </a:schemeClr>
                </a:gs>
                <a:gs pos="100000">
                  <a:srgbClr val="3B1615"/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2.1991596421772716E-2"/>
                  <c:y val="-9.958433214957183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3B1615"/>
                        </a:solidFill>
                      </a:rPr>
                      <a:t>6 715,6</a:t>
                    </a:r>
                    <a:endParaRPr lang="en-US" dirty="0">
                      <a:solidFill>
                        <a:srgbClr val="3B1615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FB-49F6-8AE4-D5AD34E301A4}"/>
                </c:ext>
              </c:extLst>
            </c:dLbl>
            <c:dLbl>
              <c:idx val="1"/>
              <c:layout>
                <c:manualLayout>
                  <c:x val="0"/>
                  <c:y val="8.19481859209957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FB-49F6-8AE4-D5AD34E301A4}"/>
                </c:ext>
              </c:extLst>
            </c:dLbl>
            <c:dLbl>
              <c:idx val="2"/>
              <c:layout>
                <c:manualLayout>
                  <c:x val="-1.5123901671298312E-3"/>
                  <c:y val="5.90446761454591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FB-49F6-8AE4-D5AD34E301A4}"/>
                </c:ext>
              </c:extLst>
            </c:dLbl>
            <c:dLbl>
              <c:idx val="3"/>
              <c:layout>
                <c:manualLayout>
                  <c:x val="9.6879279391069231E-3"/>
                  <c:y val="2.02642969815462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FB-49F6-8AE4-D5AD34E301A4}"/>
                </c:ext>
              </c:extLst>
            </c:dLbl>
            <c:dLbl>
              <c:idx val="4"/>
              <c:layout>
                <c:manualLayout>
                  <c:x val="3.2293093130356409E-3"/>
                  <c:y val="3.2105639763351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6FB-49F6-8AE4-D5AD34E301A4}"/>
                </c:ext>
              </c:extLst>
            </c:dLbl>
            <c:dLbl>
              <c:idx val="5"/>
              <c:layout>
                <c:manualLayout>
                  <c:x val="0"/>
                  <c:y val="1.1043751400591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6FB-49F6-8AE4-D5AD34E301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Госпошлина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</c:v>
                </c:pt>
                <c:pt idx="5">
                  <c:v>Акцизы </c:v>
                </c:pt>
              </c:strCache>
            </c:strRef>
          </c:cat>
          <c:val>
            <c:numRef>
              <c:f>Лист1!$C$2:$C$7</c:f>
              <c:numCache>
                <c:formatCode>#\ ##0.0</c:formatCode>
                <c:ptCount val="6"/>
                <c:pt idx="0" formatCode="0.0">
                  <c:v>6715.6</c:v>
                </c:pt>
                <c:pt idx="1">
                  <c:v>323.8</c:v>
                </c:pt>
                <c:pt idx="2" formatCode="#,##0">
                  <c:v>378.1</c:v>
                </c:pt>
                <c:pt idx="3" formatCode="#,##0">
                  <c:v>25</c:v>
                </c:pt>
                <c:pt idx="4">
                  <c:v>211.9</c:v>
                </c:pt>
                <c:pt idx="5">
                  <c:v>70.5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6FB-49F6-8AE4-D5AD34E301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Госпошлина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</c:v>
                </c:pt>
                <c:pt idx="5">
                  <c:v>Акцизы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1.0130332468472818</c:v>
                </c:pt>
                <c:pt idx="1">
                  <c:v>1.2311787072243345</c:v>
                </c:pt>
                <c:pt idx="2">
                  <c:v>1.021891891891892</c:v>
                </c:pt>
                <c:pt idx="3">
                  <c:v>1.0204081632653061</c:v>
                </c:pt>
                <c:pt idx="4">
                  <c:v>1.0080875356803045</c:v>
                </c:pt>
                <c:pt idx="5">
                  <c:v>1.0042735042735043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6FB-49F6-8AE4-D5AD34E30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axId val="291111640"/>
        <c:axId val="291112032"/>
      </c:barChart>
      <c:catAx>
        <c:axId val="291111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 vert="horz" anchor="ctr" anchorCtr="0"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1112032"/>
        <c:crosses val="autoZero"/>
        <c:auto val="1"/>
        <c:lblAlgn val="ctr"/>
        <c:lblOffset val="100"/>
        <c:tickLblSkip val="1"/>
        <c:noMultiLvlLbl val="0"/>
      </c:catAx>
      <c:valAx>
        <c:axId val="29111203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91111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16816816816817E-2"/>
          <c:y val="8.0020566845370733E-2"/>
          <c:w val="0.98179485948402789"/>
          <c:h val="0.64977527949515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организации и органы власти, 105,5%</c:v>
                </c:pt>
              </c:strCache>
            </c:strRef>
          </c:tx>
          <c:spPr>
            <a:gradFill>
              <a:gsLst>
                <a:gs pos="0">
                  <a:srgbClr val="262F13"/>
                </a:gs>
                <a:gs pos="50000">
                  <a:schemeClr val="bg2">
                    <a:lumMod val="25000"/>
                  </a:schemeClr>
                </a:gs>
                <a:gs pos="100000">
                  <a:srgbClr val="262F13"/>
                </a:gs>
              </a:gsLst>
              <a:lin ang="5400000" scaled="0"/>
            </a:gra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6BF-4699-AC0C-204FBAA5F867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6BF-4699-AC0C-204FBAA5F8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9433</c:v>
                </c:pt>
                <c:pt idx="1">
                  <c:v>9947.2999999999993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BF-4699-AC0C-204FBAA5F8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Коммерческие структуры, ИП и физ.лица, 134,7%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baseline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#\ ##0.0</c:formatCode>
                <c:ptCount val="2"/>
                <c:pt idx="0">
                  <c:v>18158.3</c:v>
                </c:pt>
                <c:pt idx="1">
                  <c:v>24454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BF-4699-AC0C-204FBAA5F86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Иностранные граждане на основе патента, 140,8%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3.888108581021967E-3"/>
                  <c:y val="-3.3336599771063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BF-4699-AC0C-204FBAA5F867}"/>
                </c:ext>
              </c:extLst>
            </c:dLbl>
            <c:dLbl>
              <c:idx val="1"/>
              <c:layout>
                <c:manualLayout>
                  <c:x val="6.6134165661724713E-3"/>
                  <c:y val="-3.1935415108276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BF-4699-AC0C-204FBAA5F8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252.8</c:v>
                </c:pt>
                <c:pt idx="1">
                  <c:v>355.9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6BF-4699-AC0C-204FBAA5F8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291108896"/>
        <c:axId val="291109680"/>
      </c:barChart>
      <c:catAx>
        <c:axId val="29110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1109680"/>
        <c:crosses val="autoZero"/>
        <c:auto val="1"/>
        <c:lblAlgn val="ctr"/>
        <c:lblOffset val="100"/>
        <c:noMultiLvlLbl val="0"/>
      </c:catAx>
      <c:valAx>
        <c:axId val="29110968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291108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1382055358128469"/>
          <c:w val="1"/>
          <c:h val="0.12316877440211267"/>
        </c:manualLayout>
      </c:layout>
      <c:overlay val="0"/>
      <c:txPr>
        <a:bodyPr/>
        <a:lstStyle/>
        <a:p>
          <a:pPr>
            <a:defRPr sz="1400" b="1" baseline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"/>
          <c:w val="0.92617931451390245"/>
          <c:h val="0.77508239119226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07B-44E3-A4E0-FDA1899AD5E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07B-44E3-A4E0-FDA1899AD5E5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541</c:v>
                </c:pt>
                <c:pt idx="1">
                  <c:v>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7B-44E3-A4E0-FDA1899AD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291110856"/>
        <c:axId val="124706336"/>
      </c:barChart>
      <c:catAx>
        <c:axId val="291110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706336"/>
        <c:crosses val="autoZero"/>
        <c:auto val="1"/>
        <c:lblAlgn val="ctr"/>
        <c:lblOffset val="100"/>
        <c:noMultiLvlLbl val="0"/>
      </c:catAx>
      <c:valAx>
        <c:axId val="12470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1110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54857039135269E-3"/>
          <c:y val="1.9554536370154543E-2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93F-48B5-A1E3-0A9D7172777D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78200">
                    <a:srgbClr val="312E1C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93F-48B5-A1E3-0A9D7172777D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280</c:v>
                </c:pt>
                <c:pt idx="1">
                  <c:v>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3F-48B5-A1E3-0A9D71727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296322376"/>
        <c:axId val="296321592"/>
      </c:barChart>
      <c:catAx>
        <c:axId val="296322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6321592"/>
        <c:crosses val="autoZero"/>
        <c:auto val="1"/>
        <c:lblAlgn val="ctr"/>
        <c:lblOffset val="100"/>
        <c:noMultiLvlLbl val="0"/>
      </c:catAx>
      <c:valAx>
        <c:axId val="296321592"/>
        <c:scaling>
          <c:orientation val="minMax"/>
          <c:max val="260"/>
        </c:scaling>
        <c:delete val="1"/>
        <c:axPos val="l"/>
        <c:numFmt formatCode="General" sourceLinked="1"/>
        <c:majorTickMark val="out"/>
        <c:minorTickMark val="none"/>
        <c:tickLblPos val="nextTo"/>
        <c:crossAx val="296322376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.17704282657081713"/>
          <c:w val="0.92617931451390245"/>
          <c:h val="0.62300853159920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597-4ABB-A911-A09FFE497E22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bg2">
                      <a:lumMod val="10000"/>
                    </a:schemeClr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597-4ABB-A911-A09FFE497E22}"/>
              </c:ext>
            </c:extLst>
          </c:dPt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97</c:v>
                </c:pt>
                <c:pt idx="1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97-4ABB-A911-A09FFE497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296322768"/>
        <c:axId val="296318064"/>
      </c:barChart>
      <c:catAx>
        <c:axId val="296322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6318064"/>
        <c:crosses val="autoZero"/>
        <c:auto val="1"/>
        <c:lblAlgn val="ctr"/>
        <c:lblOffset val="100"/>
        <c:noMultiLvlLbl val="0"/>
      </c:catAx>
      <c:valAx>
        <c:axId val="296318064"/>
        <c:scaling>
          <c:orientation val="minMax"/>
          <c:max val="210"/>
        </c:scaling>
        <c:delete val="1"/>
        <c:axPos val="l"/>
        <c:numFmt formatCode="0" sourceLinked="1"/>
        <c:majorTickMark val="out"/>
        <c:minorTickMark val="none"/>
        <c:tickLblPos val="nextTo"/>
        <c:crossAx val="296322768"/>
        <c:crosses val="autoZero"/>
        <c:crossBetween val="between"/>
        <c:majorUnit val="8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0.63519</cdr:y>
    </cdr:from>
    <cdr:to>
      <cdr:x>0.09009</cdr:x>
      <cdr:y>0.73038</cdr:y>
    </cdr:to>
    <cdr:sp macro="" textlink="">
      <cdr:nvSpPr>
        <cdr:cNvPr id="48" name="Прямоугольник 47"/>
        <cdr:cNvSpPr/>
      </cdr:nvSpPr>
      <cdr:spPr>
        <a:xfrm xmlns:a="http://schemas.openxmlformats.org/drawingml/2006/main">
          <a:off x="0" y="2593843"/>
          <a:ext cx="700268" cy="3887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0.1008</cdr:x>
      <cdr:y>0.18575</cdr:y>
    </cdr:from>
    <cdr:to>
      <cdr:x>0.26777</cdr:x>
      <cdr:y>0.26385</cdr:y>
    </cdr:to>
    <cdr:sp macro="" textlink="">
      <cdr:nvSpPr>
        <cdr:cNvPr id="2" name="TextBox 33"/>
        <cdr:cNvSpPr txBox="1"/>
      </cdr:nvSpPr>
      <cdr:spPr>
        <a:xfrm xmlns:a="http://schemas.openxmlformats.org/drawingml/2006/main">
          <a:off x="672221" y="951567"/>
          <a:ext cx="111351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9 003,7</a:t>
          </a:r>
          <a:endParaRPr lang="ru-RU" sz="2000" b="1" dirty="0">
            <a:solidFill>
              <a:srgbClr val="3B161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0.4258</cdr:x>
      <cdr:y>0.04182</cdr:y>
    </cdr:from>
    <cdr:to>
      <cdr:x>0.59277</cdr:x>
      <cdr:y>0.11992</cdr:y>
    </cdr:to>
    <cdr:sp macro="" textlink="">
      <cdr:nvSpPr>
        <cdr:cNvPr id="3" name="TextBox 33"/>
        <cdr:cNvSpPr txBox="1"/>
      </cdr:nvSpPr>
      <cdr:spPr>
        <a:xfrm xmlns:a="http://schemas.openxmlformats.org/drawingml/2006/main">
          <a:off x="2839585" y="214215"/>
          <a:ext cx="111351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11 655,3</a:t>
          </a:r>
          <a:endParaRPr lang="ru-RU" sz="2000" b="1" dirty="0">
            <a:solidFill>
              <a:srgbClr val="3B161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0.74958</cdr:x>
      <cdr:y>0.03851</cdr:y>
    </cdr:from>
    <cdr:to>
      <cdr:x>0.91656</cdr:x>
      <cdr:y>0.11662</cdr:y>
    </cdr:to>
    <cdr:sp macro="" textlink="">
      <cdr:nvSpPr>
        <cdr:cNvPr id="4" name="TextBox 33"/>
        <cdr:cNvSpPr txBox="1"/>
      </cdr:nvSpPr>
      <cdr:spPr>
        <a:xfrm xmlns:a="http://schemas.openxmlformats.org/drawingml/2006/main">
          <a:off x="4998822" y="197302"/>
          <a:ext cx="111351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11 940,8</a:t>
          </a:r>
          <a:endParaRPr lang="ru-RU" sz="2000" b="1" dirty="0">
            <a:solidFill>
              <a:srgbClr val="3B161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0.37356</cdr:x>
      <cdr:y>0.08108</cdr:y>
    </cdr:from>
    <cdr:to>
      <cdr:x>0.47239</cdr:x>
      <cdr:y>0.25268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456384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0.63519</cdr:y>
    </cdr:from>
    <cdr:to>
      <cdr:x>0.09009</cdr:x>
      <cdr:y>0.73038</cdr:y>
    </cdr:to>
    <cdr:sp macro="" textlink="">
      <cdr:nvSpPr>
        <cdr:cNvPr id="48" name="Прямоугольник 47"/>
        <cdr:cNvSpPr/>
      </cdr:nvSpPr>
      <cdr:spPr>
        <a:xfrm xmlns:a="http://schemas.openxmlformats.org/drawingml/2006/main">
          <a:off x="0" y="2593843"/>
          <a:ext cx="700268" cy="3887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0.1532</cdr:x>
      <cdr:y>0.58255</cdr:y>
    </cdr:from>
    <cdr:to>
      <cdr:x>0.38326</cdr:x>
      <cdr:y>0.76787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652020" y="1827996"/>
          <a:ext cx="979132" cy="58152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1 041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0.53583</cdr:x>
      <cdr:y>0.63199</cdr:y>
    </cdr:from>
    <cdr:to>
      <cdr:x>0.81179</cdr:x>
      <cdr:y>0.81493</cdr:y>
    </cdr:to>
    <cdr:sp macro="" textlink="">
      <cdr:nvSpPr>
        <cdr:cNvPr id="4" name="TextBox 23"/>
        <cdr:cNvSpPr txBox="1"/>
      </cdr:nvSpPr>
      <cdr:spPr>
        <a:xfrm xmlns:a="http://schemas.openxmlformats.org/drawingml/2006/main">
          <a:off x="2280498" y="1983142"/>
          <a:ext cx="1174464" cy="5740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1 006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0.3612</cdr:x>
      <cdr:y>0.12695</cdr:y>
    </cdr:from>
    <cdr:to>
      <cdr:x>0.46003</cdr:x>
      <cdr:y>0.29855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273028" y="94990"/>
          <a:ext cx="895543" cy="1283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0.09883</cdr:x>
      <cdr:y>0.1716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0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0.06014</cdr:x>
      <cdr:y>0.06805</cdr:y>
    </cdr:from>
    <cdr:to>
      <cdr:x>0.10413</cdr:x>
      <cdr:y>0.87492</cdr:y>
    </cdr:to>
    <cdr:sp macro="" textlink="">
      <cdr:nvSpPr>
        <cdr:cNvPr id="2" name="Левая фигурная скобка 1"/>
        <cdr:cNvSpPr/>
      </cdr:nvSpPr>
      <cdr:spPr>
        <a:xfrm xmlns:a="http://schemas.openxmlformats.org/drawingml/2006/main">
          <a:off x="544980" y="245516"/>
          <a:ext cx="398614" cy="2911060"/>
        </a:xfrm>
        <a:prstGeom xmlns:a="http://schemas.openxmlformats.org/drawingml/2006/main" prst="leftBrace">
          <a:avLst>
            <a:gd name="adj1" fmla="val 8333"/>
            <a:gd name="adj2" fmla="val 48951"/>
          </a:avLst>
        </a:prstGeom>
        <a:ln xmlns:a="http://schemas.openxmlformats.org/drawingml/2006/main" w="285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0.14826</cdr:y>
    </cdr:from>
    <cdr:to>
      <cdr:x>0.07208</cdr:x>
      <cdr:y>0.61872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748881"/>
          <a:ext cx="914400" cy="2376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r">
              <a:defRPr sz="1200"/>
            </a:lvl1pPr>
          </a:lstStyle>
          <a:p>
            <a:fld id="{6BCB8817-ACDE-4AAC-BE42-22B52CC6587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10" rIns="91418" bIns="457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6465"/>
            <a:ext cx="5438775" cy="4467225"/>
          </a:xfrm>
          <a:prstGeom prst="rect">
            <a:avLst/>
          </a:prstGeom>
        </p:spPr>
        <p:txBody>
          <a:bodyPr vert="horz" lIns="91418" tIns="45710" rIns="91418" bIns="457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2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0" y="9429752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r">
              <a:defRPr sz="1200"/>
            </a:lvl1pPr>
          </a:lstStyle>
          <a:p>
            <a:fld id="{DF34850E-6AE9-47AE-9EDF-80767E3D3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850E-6AE9-47AE-9EDF-80767E3D3A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5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850E-6AE9-47AE-9EDF-80767E3D3A5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07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3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32347-E50A-4827-BF49-474B4800D14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chart" Target="../charts/char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chart" Target="../charts/chart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jpeg"/><Relationship Id="rId5" Type="http://schemas.openxmlformats.org/officeDocument/2006/relationships/image" Target="../media/image6.png"/><Relationship Id="rId10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microsoft.com/office/2007/relationships/hdphoto" Target="../media/hdphoto1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microsoft.com/office/2007/relationships/hdphoto" Target="../media/hdphoto11.wdp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microsoft.com/office/2007/relationships/hdphoto" Target="../media/hdphoto13.wdp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.png"/><Relationship Id="rId7" Type="http://schemas.openxmlformats.org/officeDocument/2006/relationships/image" Target="../media/image47.jpeg"/><Relationship Id="rId12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13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12" Type="http://schemas.microsoft.com/office/2007/relationships/hdphoto" Target="../media/hdphoto17.wdp"/><Relationship Id="rId2" Type="http://schemas.openxmlformats.org/officeDocument/2006/relationships/image" Target="../media/image4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6.png"/><Relationship Id="rId15" Type="http://schemas.openxmlformats.org/officeDocument/2006/relationships/image" Target="../media/image58.png"/><Relationship Id="rId10" Type="http://schemas.microsoft.com/office/2007/relationships/hdphoto" Target="../media/hdphoto16.wdp"/><Relationship Id="rId4" Type="http://schemas.microsoft.com/office/2007/relationships/hdphoto" Target="../media/hdphoto3.wdp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microsoft.com/office/2007/relationships/hdphoto" Target="../media/hdphoto3.wdp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5" Type="http://schemas.openxmlformats.org/officeDocument/2006/relationships/image" Target="../media/image6.png"/><Relationship Id="rId10" Type="http://schemas.openxmlformats.org/officeDocument/2006/relationships/image" Target="../media/image68.png"/><Relationship Id="rId4" Type="http://schemas.microsoft.com/office/2007/relationships/hdphoto" Target="../media/hdphoto3.wdp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0" Type="http://schemas.openxmlformats.org/officeDocument/2006/relationships/image" Target="../media/image71.png"/><Relationship Id="rId4" Type="http://schemas.microsoft.com/office/2007/relationships/hdphoto" Target="../media/hdphoto3.wdp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1.xml"/><Relationship Id="rId5" Type="http://schemas.openxmlformats.org/officeDocument/2006/relationships/image" Target="../media/image6.png"/><Relationship Id="rId10" Type="http://schemas.openxmlformats.org/officeDocument/2006/relationships/image" Target="../media/image80.png"/><Relationship Id="rId4" Type="http://schemas.microsoft.com/office/2007/relationships/hdphoto" Target="../media/hdphoto3.wdp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7"/>
            <a:ext cx="9144000" cy="1268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060848"/>
            <a:ext cx="162905" cy="22322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-27383"/>
            <a:ext cx="9144000" cy="1333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362" y="2103140"/>
            <a:ext cx="7772400" cy="218767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ВОЛГОГРАДА ЗА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>
              <a:solidFill>
                <a:srgbClr val="6C282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851251"/>
            <a:ext cx="6480720" cy="576064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 администрации Волгограда</a:t>
            </a:r>
            <a:endParaRPr lang="ru-RU" sz="2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20391" y="158201"/>
            <a:ext cx="6768752" cy="912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pic>
        <p:nvPicPr>
          <p:cNvPr id="7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4013" y="235584"/>
            <a:ext cx="720080" cy="82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95537" y="2706638"/>
            <a:ext cx="162904" cy="7200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7" y="3282702"/>
            <a:ext cx="162904" cy="72008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19" y="171150"/>
            <a:ext cx="609217" cy="6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41155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3327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42307565"/>
              </p:ext>
            </p:extLst>
          </p:nvPr>
        </p:nvGraphicFramePr>
        <p:xfrm>
          <a:off x="765844" y="2817845"/>
          <a:ext cx="3784847" cy="205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03707" y="3850485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9470" y="3606015"/>
            <a:ext cx="99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645" y="2388304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9625" y="2419147"/>
            <a:ext cx="326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  <a:endParaRPr lang="ru-RU" sz="28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2024" y="5165496"/>
            <a:ext cx="4695713" cy="132343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1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68000">
                <a:schemeClr val="accent5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связан с отменой с 01.01.2024 действия особенности определения налоговой базы по земельному налогу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https://www.nalog.ru/css/ul/i/logo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29" y="1690597"/>
            <a:ext cx="1082857" cy="11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011632" y="1794191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+</a:t>
            </a:r>
            <a:endParaRPr lang="ru-RU" sz="48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82874" y="1768368"/>
            <a:ext cx="1583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2 369</a:t>
            </a:r>
            <a:endParaRPr lang="ru-RU" sz="48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49079" y="2681173"/>
            <a:ext cx="312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поставлены УФНС на учет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11031" y="1077644"/>
            <a:ext cx="82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23528" y="1700808"/>
            <a:ext cx="40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налога в налоговых и неналоговых доходах бюджета города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58322" y="99294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4814" y="1254620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97570" y="3948491"/>
            <a:ext cx="1590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181E0C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2 035</a:t>
            </a:r>
            <a:endParaRPr lang="ru-RU" sz="4800" dirty="0">
              <a:solidFill>
                <a:srgbClr val="181E0C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601731" y="4791579"/>
            <a:ext cx="34489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земельным участкам оформлены правоустанавливающие документы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3" y="3796236"/>
            <a:ext cx="1380932" cy="9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9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5" grpId="0"/>
      <p:bldP spid="32" grpId="0"/>
      <p:bldP spid="36" grpId="0"/>
      <p:bldP spid="52" grpId="0"/>
      <p:bldP spid="35" grpId="0" animBg="1"/>
      <p:bldP spid="26" grpId="0"/>
      <p:bldP spid="27" grpId="0"/>
      <p:bldP spid="28" grpId="0"/>
      <p:bldP spid="30" grpId="0"/>
      <p:bldP spid="37" grpId="0"/>
      <p:bldP spid="29" grpId="0"/>
      <p:bldP spid="38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15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89622"/>
            <a:ext cx="581508" cy="6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59627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0039" y="640381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62272840"/>
              </p:ext>
            </p:extLst>
          </p:nvPr>
        </p:nvGraphicFramePr>
        <p:xfrm>
          <a:off x="676656" y="2704972"/>
          <a:ext cx="3886755" cy="221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033250" y="3475409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78" y="4115186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6572" y="5102571"/>
            <a:ext cx="4236097" cy="70788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8000">
                <a:schemeClr val="accent5">
                  <a:lumMod val="20000"/>
                  <a:lumOff val="80000"/>
                </a:schemeClr>
              </a:gs>
              <a:gs pos="98769">
                <a:schemeClr val="accent5">
                  <a:lumMod val="60000"/>
                  <a:lumOff val="40000"/>
                </a:schemeClr>
              </a:gs>
              <a:gs pos="75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задолженности прошлых лет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211536737"/>
              </p:ext>
            </p:extLst>
          </p:nvPr>
        </p:nvGraphicFramePr>
        <p:xfrm>
          <a:off x="4960911" y="2415954"/>
          <a:ext cx="3784847" cy="272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209597" y="3517244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94440" y="2424898"/>
            <a:ext cx="2537927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Патент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79722" y="1058122"/>
            <a:ext cx="1330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 </a:t>
            </a:r>
            <a:r>
              <a:rPr lang="ru-RU" sz="4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44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9433" y="1572997"/>
            <a:ext cx="369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прощенной системы налогообложения </a:t>
            </a:r>
          </a:p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налоговых и неналоговых доходах бюджета города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271016" y="1795081"/>
            <a:ext cx="253596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baseline="10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49534" y="1606157"/>
            <a:ext cx="4072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патентной системы налогообложения </a:t>
            </a:r>
          </a:p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доходах бюджета города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259587" y="1110556"/>
            <a:ext cx="829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</a:t>
            </a:r>
            <a:endParaRPr lang="ru-RU" sz="24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57290" y="5105682"/>
            <a:ext cx="3951281" cy="101566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7000">
                <a:schemeClr val="accent5">
                  <a:lumMod val="20000"/>
                  <a:lumOff val="80000"/>
                </a:schemeClr>
              </a:gs>
              <a:gs pos="97846">
                <a:schemeClr val="accent5">
                  <a:lumMod val="60000"/>
                  <a:lumOff val="40000"/>
                </a:schemeClr>
              </a:gs>
              <a:gs pos="69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связан с переносом срока уплаты налога с 31.12.2023 на 09.01.2024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31"/>
          <p:cNvSpPr txBox="1"/>
          <p:nvPr/>
        </p:nvSpPr>
        <p:spPr>
          <a:xfrm>
            <a:off x="2850137" y="3424595"/>
            <a:ext cx="1094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378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9863" y="3744619"/>
            <a:ext cx="109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16269" y="1617606"/>
            <a:ext cx="85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31706" y="2307055"/>
            <a:ext cx="87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3364" y="2678840"/>
            <a:ext cx="1774519" cy="347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16168" y="1084135"/>
            <a:ext cx="1330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 </a:t>
            </a:r>
            <a:r>
              <a:rPr lang="ru-RU" sz="4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44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8307" y="2725362"/>
            <a:ext cx="1535091" cy="3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2" grpId="0"/>
      <p:bldP spid="36" grpId="0"/>
      <p:bldP spid="35" grpId="0" animBg="1"/>
      <p:bldGraphic spid="37" grpId="0">
        <p:bldAsOne/>
      </p:bldGraphic>
      <p:bldP spid="39" grpId="0"/>
      <p:bldP spid="60" grpId="0"/>
      <p:bldP spid="20" grpId="0"/>
      <p:bldP spid="26" grpId="0"/>
      <p:bldP spid="30" grpId="0"/>
      <p:bldP spid="24" grpId="0"/>
      <p:bldP spid="23" grpId="0" animBg="1"/>
      <p:bldP spid="25" grpId="0"/>
      <p:bldP spid="27" grpId="0"/>
      <p:bldP spid="28" grpId="0"/>
      <p:bldP spid="5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474" y="198859"/>
            <a:ext cx="599981" cy="6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68864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5349" y="6401135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87329210"/>
              </p:ext>
            </p:extLst>
          </p:nvPr>
        </p:nvGraphicFramePr>
        <p:xfrm>
          <a:off x="5146924" y="2504558"/>
          <a:ext cx="3784847" cy="341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629421" y="395000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46924" y="1295520"/>
            <a:ext cx="3739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землю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3893" y="4463065"/>
            <a:ext cx="4450154" cy="1569660"/>
          </a:xfrm>
          <a:prstGeom prst="rect">
            <a:avLst/>
          </a:prstGeom>
          <a:gradFill>
            <a:gsLst>
              <a:gs pos="1000">
                <a:schemeClr val="accent5">
                  <a:lumMod val="60000"/>
                  <a:lumOff val="40000"/>
                </a:schemeClr>
              </a:gs>
              <a:gs pos="32000">
                <a:schemeClr val="accent5">
                  <a:lumMod val="20000"/>
                  <a:lumOff val="80000"/>
                </a:schemeClr>
              </a:gs>
              <a:gs pos="67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поступлений связано со снижением годовых начислений по причине выкупа земельных участков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44355" y="1246822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6350" y="1904403"/>
            <a:ext cx="4627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рендной платы за земельные</a:t>
            </a:r>
          </a:p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в налоговых и неналоговых доходах бюджета города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48004" y="1310239"/>
            <a:ext cx="533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7336983" y="3920632"/>
            <a:ext cx="1181866" cy="4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89" y="3023994"/>
            <a:ext cx="1968870" cy="106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251192" y="2083313"/>
            <a:ext cx="126765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28641" y="1959647"/>
            <a:ext cx="143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2" grpId="0"/>
      <p:bldP spid="52" grpId="0"/>
      <p:bldP spid="66" grpId="0" animBg="1"/>
      <p:bldP spid="20" grpId="0"/>
      <p:bldP spid="21" grpId="0"/>
      <p:bldP spid="18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98859"/>
            <a:ext cx="544562" cy="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1802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1070" y="1094642"/>
            <a:ext cx="1459645" cy="70788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1 189</a:t>
            </a:r>
            <a:endParaRPr lang="ru-RU" sz="1600" b="1" baseline="100000" dirty="0" smtClean="0">
              <a:solidFill>
                <a:srgbClr val="C00000"/>
              </a:solidFill>
              <a:effectLst>
                <a:glow rad="139700">
                  <a:schemeClr val="bg1"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39951" y="1319036"/>
            <a:ext cx="353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7624" y="2442285"/>
            <a:ext cx="3928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АО «</a:t>
            </a:r>
            <a:r>
              <a:rPr lang="ru-RU" sz="2000" b="1" dirty="0" err="1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ЭлектротранспортПлюс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52853" y="2477182"/>
            <a:ext cx="769566" cy="80166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80798" y="2934742"/>
            <a:ext cx="1658588" cy="64633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3B1615"/>
                </a:solidFill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561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720153" y="315163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itchFamily="18" charset="0"/>
              </a:rPr>
              <a:t>₽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794223" y="3113746"/>
            <a:ext cx="62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59606" y="2495274"/>
            <a:ext cx="30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ООО «Волгоградский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121532" y="2430594"/>
            <a:ext cx="769566" cy="801665"/>
          </a:xfrm>
          <a:prstGeom prst="ellipse">
            <a:avLst/>
          </a:prstGeom>
          <a:noFill/>
          <a:ln>
            <a:solidFill>
              <a:srgbClr val="0048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0361" y="3009454"/>
            <a:ext cx="1658588" cy="64633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349953" y="3192490"/>
            <a:ext cx="99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baseline="30000" dirty="0" smtClean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0048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345009" y="32044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821"/>
                </a:solidFill>
                <a:latin typeface="Times New Roman" panose="02020603050405020304" pitchFamily="18" charset="0"/>
                <a:cs typeface="Times New Roman" pitchFamily="18" charset="0"/>
              </a:rPr>
              <a:t>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31956" y="1067991"/>
            <a:ext cx="6976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228641" y="1678901"/>
            <a:ext cx="6674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от платы за проезд пассажиров и провоз багажа в налоговых и неналоговых доходах бюджета города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701888" y="104310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95174" y="1210333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9605" y="2755938"/>
            <a:ext cx="272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втобусный парк»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" descr="https://free-images.com/or/9892/trolley_public_transport_ci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0" y="2649894"/>
            <a:ext cx="485192" cy="4385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0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52" y="2649894"/>
            <a:ext cx="527846" cy="39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690466" y="3520009"/>
            <a:ext cx="43200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с июня 2023 года</a:t>
            </a:r>
            <a:endParaRPr lang="ru-RU" sz="2200" dirty="0">
              <a:solidFill>
                <a:srgbClr val="3B1615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724401" y="3532448"/>
            <a:ext cx="43200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с декабря 2023 года</a:t>
            </a:r>
            <a:endParaRPr lang="ru-RU" sz="2100" dirty="0">
              <a:solidFill>
                <a:srgbClr val="004821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61" y="4096140"/>
            <a:ext cx="3610947" cy="21740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7" y="4105468"/>
            <a:ext cx="3564293" cy="219269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8" grpId="0" animBg="1"/>
      <p:bldP spid="30" grpId="0"/>
      <p:bldP spid="31" grpId="0"/>
      <p:bldP spid="33" grpId="0"/>
      <p:bldP spid="34" grpId="0"/>
      <p:bldP spid="40" grpId="0" animBg="1"/>
      <p:bldP spid="45" grpId="0"/>
      <p:bldP spid="53" grpId="0"/>
      <p:bldP spid="54" grpId="0"/>
      <p:bldP spid="36" grpId="0"/>
      <p:bldP spid="39" grpId="0"/>
      <p:bldP spid="41" grpId="0"/>
      <p:bldP spid="42" grpId="0"/>
      <p:bldP spid="38" grpId="0"/>
      <p:bldP spid="43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98859"/>
            <a:ext cx="544562" cy="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69796"/>
            <a:ext cx="6610931" cy="797951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1802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2548" y="1024337"/>
            <a:ext cx="1459645" cy="70788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</a:t>
            </a:r>
            <a:endParaRPr lang="ru-RU" sz="1600" b="1" baseline="100000" dirty="0" smtClean="0">
              <a:solidFill>
                <a:srgbClr val="C00000"/>
              </a:solidFill>
              <a:effectLst>
                <a:glow rad="139700">
                  <a:schemeClr val="bg1"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05987" y="1285906"/>
            <a:ext cx="353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08128" y="2442285"/>
            <a:ext cx="30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Реализация 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795603" y="2362131"/>
            <a:ext cx="769566" cy="801665"/>
            <a:chOff x="2925341" y="3440983"/>
            <a:chExt cx="769566" cy="801665"/>
          </a:xfrm>
        </p:grpSpPr>
        <p:pic>
          <p:nvPicPr>
            <p:cNvPr id="27" name="Picture 2" descr="https://image.flaticon.com/icons/png/512/230/230560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599" y="3491483"/>
              <a:ext cx="610822" cy="610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Овал 27"/>
            <p:cNvSpPr/>
            <p:nvPr/>
          </p:nvSpPr>
          <p:spPr>
            <a:xfrm>
              <a:off x="2925341" y="3440983"/>
              <a:ext cx="769566" cy="801665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1879746" y="2710402"/>
            <a:ext cx="1475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имущества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20691" y="2252678"/>
            <a:ext cx="269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Продажа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090421" y="2150675"/>
            <a:ext cx="854075" cy="801665"/>
            <a:chOff x="4986150" y="5302128"/>
            <a:chExt cx="854075" cy="801665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50" y="5367327"/>
              <a:ext cx="854075" cy="68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Овал 39"/>
            <p:cNvSpPr/>
            <p:nvPr/>
          </p:nvSpPr>
          <p:spPr>
            <a:xfrm>
              <a:off x="5017261" y="5302128"/>
              <a:ext cx="769566" cy="801665"/>
            </a:xfrm>
            <a:prstGeom prst="ellipse">
              <a:avLst/>
            </a:prstGeom>
            <a:noFill/>
            <a:ln>
              <a:solidFill>
                <a:srgbClr val="0048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031614" y="2532003"/>
            <a:ext cx="174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емельных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459957" y="2547068"/>
            <a:ext cx="1229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участков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46097" y="1061818"/>
            <a:ext cx="82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1481" y="1678901"/>
            <a:ext cx="8260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от реализации муниципального имущества в налоговых и неналоговых доходах бюджета города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863187" y="1080064"/>
            <a:ext cx="687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95469" y="1165210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165942504"/>
              </p:ext>
            </p:extLst>
          </p:nvPr>
        </p:nvGraphicFramePr>
        <p:xfrm>
          <a:off x="703608" y="2607123"/>
          <a:ext cx="3554963" cy="2043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1950587740"/>
              </p:ext>
            </p:extLst>
          </p:nvPr>
        </p:nvGraphicFramePr>
        <p:xfrm>
          <a:off x="4982548" y="2486513"/>
          <a:ext cx="3834882" cy="2365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1144755" y="3574321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02479" y="3409011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31"/>
          <p:cNvSpPr txBox="1"/>
          <p:nvPr/>
        </p:nvSpPr>
        <p:spPr>
          <a:xfrm>
            <a:off x="2844300" y="3441232"/>
            <a:ext cx="1181866" cy="4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</a:t>
            </a:r>
          </a:p>
        </p:txBody>
      </p:sp>
      <p:sp>
        <p:nvSpPr>
          <p:cNvPr id="58" name="TextBox 31"/>
          <p:cNvSpPr txBox="1"/>
          <p:nvPr/>
        </p:nvSpPr>
        <p:spPr>
          <a:xfrm>
            <a:off x="7228127" y="3621208"/>
            <a:ext cx="1181866" cy="4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4276" y="4679304"/>
            <a:ext cx="3685592" cy="1575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608" y="4667949"/>
            <a:ext cx="3554963" cy="15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9" grpId="0"/>
      <p:bldP spid="34" grpId="0"/>
      <p:bldP spid="46" grpId="0"/>
      <p:bldP spid="51" grpId="0"/>
      <p:bldP spid="36" grpId="0"/>
      <p:bldP spid="39" grpId="0"/>
      <p:bldP spid="41" grpId="0"/>
      <p:bldP spid="42" grpId="0"/>
      <p:bldGraphic spid="38" grpId="0">
        <p:bldAsOne/>
      </p:bldGraphic>
      <p:bldGraphic spid="43" grpId="0">
        <p:bldAsOne/>
      </p:bldGraphic>
      <p:bldP spid="52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474" y="16191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118245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2612" y="640072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670361677"/>
              </p:ext>
            </p:extLst>
          </p:nvPr>
        </p:nvGraphicFramePr>
        <p:xfrm>
          <a:off x="21822" y="3295616"/>
          <a:ext cx="4950668" cy="3415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032896" y="3388420"/>
            <a:ext cx="20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6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b="1" dirty="0">
              <a:solidFill>
                <a:srgbClr val="262F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03646" y="3961324"/>
            <a:ext cx="702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2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99659" y="5293589"/>
            <a:ext cx="8664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92,5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93085" y="3981444"/>
            <a:ext cx="20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 расходы</a:t>
            </a:r>
            <a:endParaRPr lang="ru-RU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713829" y="4252194"/>
            <a:ext cx="5217942" cy="1815882"/>
          </a:xfrm>
          <a:prstGeom prst="rect">
            <a:avLst/>
          </a:prstGeom>
          <a:gradFill>
            <a:gsLst>
              <a:gs pos="615">
                <a:schemeClr val="accent5">
                  <a:lumMod val="60000"/>
                  <a:lumOff val="40000"/>
                </a:schemeClr>
              </a:gs>
              <a:gs pos="36000">
                <a:schemeClr val="accent5">
                  <a:lumMod val="20000"/>
                  <a:lumOff val="80000"/>
                </a:schemeClr>
              </a:gs>
              <a:gs pos="7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человеческого капитала </a:t>
            </a:r>
          </a:p>
          <a:p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инновационной экономики </a:t>
            </a:r>
          </a:p>
          <a:p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городской среды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местного самоуправления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314123" y="3508635"/>
            <a:ext cx="611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16</a:t>
            </a:r>
            <a:endParaRPr lang="ru-RU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019790" y="3637277"/>
            <a:ext cx="420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71682" y="3419197"/>
            <a:ext cx="59809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%</a:t>
            </a:r>
            <a:endParaRPr lang="ru-RU" sz="32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4" y="1279788"/>
            <a:ext cx="2822575" cy="15367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55" y="1265818"/>
            <a:ext cx="2752090" cy="155067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45" y="1279788"/>
            <a:ext cx="2822575" cy="15367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8" grpId="0"/>
      <p:bldP spid="32" grpId="0"/>
      <p:bldP spid="43" grpId="0"/>
      <p:bldP spid="45" grpId="0"/>
      <p:bldP spid="54" grpId="0" animBg="1"/>
      <p:bldP spid="55" grpId="0"/>
      <p:bldP spid="56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38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6" y="1138334"/>
            <a:ext cx="2528595" cy="100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  <a:extLst/>
        </p:spPr>
      </p:pic>
      <p:pic>
        <p:nvPicPr>
          <p:cNvPr id="49" name="Рисунок 48"/>
          <p:cNvPicPr/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15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2893" y="189623"/>
            <a:ext cx="572271" cy="6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268199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 проекты  на  территории Волгограда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3798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86468" y="2403603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7</a:t>
            </a:r>
            <a:endParaRPr lang="ru-RU" sz="48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9653" y="2046254"/>
            <a:ext cx="4212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20D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 участвовал в: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4333" y="3047089"/>
            <a:ext cx="652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11</a:t>
            </a:r>
            <a:endParaRPr lang="ru-RU" sz="48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17440" y="3290597"/>
            <a:ext cx="3538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проектах</a:t>
            </a:r>
            <a:endParaRPr lang="ru-RU" sz="1600" dirty="0">
              <a:solidFill>
                <a:srgbClr val="3B161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1788" y="2690435"/>
            <a:ext cx="379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ациональных проектах</a:t>
            </a:r>
            <a:endParaRPr lang="ru-RU" sz="1600" dirty="0">
              <a:solidFill>
                <a:srgbClr val="3B1615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11960" y="1800808"/>
            <a:ext cx="4077478" cy="3693319"/>
          </a:xfrm>
          <a:prstGeom prst="rect">
            <a:avLst/>
          </a:prstGeom>
          <a:gradFill>
            <a:gsLst>
              <a:gs pos="2154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71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образование</a:t>
            </a:r>
          </a:p>
          <a:p>
            <a:r>
              <a:rPr lang="ru-RU" sz="26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</a:t>
            </a:r>
            <a:endParaRPr lang="ru-RU" sz="2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экология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безопасные качественные  дороги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цифровая экономика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малое и среднее предпринимательство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9569" y="5907029"/>
            <a:ext cx="77079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НАЦПРОЕКТОВ  НАПРАВЛЕНО</a:t>
            </a:r>
            <a:endParaRPr lang="ru-RU" sz="2000" dirty="0">
              <a:solidFill>
                <a:srgbClr val="3B1615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20957" y="5602018"/>
            <a:ext cx="12627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14,5</a:t>
            </a:r>
            <a:endParaRPr lang="ru-RU" sz="4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5839" y="5874736"/>
            <a:ext cx="111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</a:t>
            </a:r>
            <a:r>
              <a:rPr lang="ru-RU" b="1" dirty="0" err="1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93" y="3805271"/>
            <a:ext cx="3632668" cy="19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4" grpId="0"/>
      <p:bldP spid="34" grpId="0" animBg="1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5947" y="18962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22682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06712" y="640345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239330919"/>
              </p:ext>
            </p:extLst>
          </p:nvPr>
        </p:nvGraphicFramePr>
        <p:xfrm>
          <a:off x="333124" y="1719470"/>
          <a:ext cx="5486400" cy="3867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656040" y="3060789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2937" y="1735895"/>
            <a:ext cx="198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493417"/>
            <a:ext cx="2009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2684" y="4160796"/>
            <a:ext cx="86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15,7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9803" y="2045057"/>
            <a:ext cx="1095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68171" y="2699236"/>
            <a:ext cx="64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4645" y="1261385"/>
            <a:ext cx="281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07133" y="1916310"/>
            <a:ext cx="55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87825" y="1265546"/>
            <a:ext cx="202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35505" y="1423038"/>
            <a:ext cx="59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0214" y="2570213"/>
            <a:ext cx="109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41%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94616" y="5063663"/>
            <a:ext cx="109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34%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3021" y="5652946"/>
            <a:ext cx="4915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endParaRPr lang="ru-RU" sz="28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7698" y="6274830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08" y="4506686"/>
            <a:ext cx="2498864" cy="162302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17" y="1110342"/>
            <a:ext cx="2481943" cy="179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4"/>
          <p:cNvSpPr txBox="1"/>
          <p:nvPr/>
        </p:nvSpPr>
        <p:spPr>
          <a:xfrm>
            <a:off x="759838" y="2397245"/>
            <a:ext cx="943606" cy="52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17%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517" y="2945067"/>
            <a:ext cx="2510955" cy="15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37" grpId="0"/>
      <p:bldP spid="38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2"/>
            <a:ext cx="9144000" cy="1099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4" y="143743"/>
            <a:ext cx="628217" cy="77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392218" y="5975928"/>
            <a:ext cx="6751782" cy="882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7" y="6400946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55535" y="6357631"/>
            <a:ext cx="432048" cy="3385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96574" y="97504"/>
            <a:ext cx="6610931" cy="973704"/>
          </a:xfrm>
          <a:prstGeom prst="rect">
            <a:avLst/>
          </a:prstGeom>
          <a:effectLst/>
        </p:spPr>
        <p:txBody>
          <a:bodyPr lIns="91429" tIns="45715" rIns="91429" bIns="45715"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расходов бюджета Волгограда: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4832" y="1183124"/>
            <a:ext cx="1173018" cy="31217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r"/>
            <a:r>
              <a:rPr lang="ru-RU" sz="14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8086044" y="1335120"/>
            <a:ext cx="39262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940" y="1078418"/>
            <a:ext cx="349093" cy="414548"/>
          </a:xfrm>
          <a:prstGeom prst="rect">
            <a:avLst/>
          </a:prstGeom>
        </p:spPr>
      </p:pic>
      <p:graphicFrame>
        <p:nvGraphicFramePr>
          <p:cNvPr id="12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390864"/>
              </p:ext>
            </p:extLst>
          </p:nvPr>
        </p:nvGraphicFramePr>
        <p:xfrm>
          <a:off x="-33792" y="1292297"/>
          <a:ext cx="8796528" cy="4771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33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Graphic spid="1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71150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58028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4950" y="640345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9117" y="874516"/>
            <a:ext cx="770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909" y="1384343"/>
            <a:ext cx="299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Профинансированы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06013" y="1301143"/>
            <a:ext cx="663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54</a:t>
            </a:r>
            <a:endParaRPr lang="ru-RU" sz="3600" b="1" dirty="0">
              <a:solidFill>
                <a:srgbClr val="323E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0080" y="1400722"/>
            <a:ext cx="1782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  - 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13502" y="1277376"/>
            <a:ext cx="1147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37,2</a:t>
            </a:r>
            <a:endParaRPr lang="ru-RU" sz="3600" b="1" dirty="0">
              <a:solidFill>
                <a:srgbClr val="323E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6748843" y="1382230"/>
            <a:ext cx="2143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42507" y="2388595"/>
            <a:ext cx="5489264" cy="3493264"/>
          </a:xfrm>
          <a:prstGeom prst="rect">
            <a:avLst/>
          </a:prstGeom>
          <a:gradFill>
            <a:gsLst>
              <a:gs pos="308">
                <a:schemeClr val="accent5">
                  <a:lumMod val="60000"/>
                  <a:lumOff val="40000"/>
                </a:schemeClr>
              </a:gs>
              <a:gs pos="40000">
                <a:schemeClr val="accent5">
                  <a:lumMod val="20000"/>
                  <a:lumOff val="80000"/>
                </a:schemeClr>
              </a:gs>
              <a:gs pos="71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 cmpd="sng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–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25,3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r"/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проектов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4,3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r"/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2 проекта – 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1,8 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r"/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2 проекта – </a:t>
            </a:r>
            <a:b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 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r"/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5 проектов – </a:t>
            </a:r>
            <a:b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4,4 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2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5" y="3504941"/>
            <a:ext cx="2969272" cy="15001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16" y="5070313"/>
            <a:ext cx="2984760" cy="1522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316" y="1894169"/>
            <a:ext cx="2975431" cy="15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5" grpId="0"/>
      <p:bldP spid="16" grpId="0"/>
      <p:bldP spid="17" grpId="0"/>
      <p:bldP spid="18" grpId="0"/>
      <p:bldP spid="19" grpId="0"/>
      <p:bldP spid="20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3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0"/>
            <a:ext cx="9144000" cy="1320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2" y="171450"/>
            <a:ext cx="7191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37164" y="6022109"/>
            <a:ext cx="6206836" cy="835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6" y="6399279"/>
            <a:ext cx="255587" cy="25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20190" y="63453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95834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развития экономики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года 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502533"/>
              </p:ext>
            </p:extLst>
          </p:nvPr>
        </p:nvGraphicFramePr>
        <p:xfrm>
          <a:off x="407504" y="2073941"/>
          <a:ext cx="8602217" cy="3972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-102637" y="1541894"/>
            <a:ext cx="145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5059" y="1653336"/>
            <a:ext cx="3194047" cy="1015663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1000">
                <a:schemeClr val="accent1">
                  <a:lumMod val="40000"/>
                  <a:lumOff val="60000"/>
                </a:schemeClr>
              </a:gs>
              <a:gs pos="11000">
                <a:schemeClr val="accent1">
                  <a:lumMod val="20000"/>
                  <a:lumOff val="80000"/>
                </a:schemeClr>
              </a:gs>
              <a:gs pos="71000">
                <a:schemeClr val="accent3">
                  <a:lumMod val="20000"/>
                  <a:lumOff val="80000"/>
                </a:schemeClr>
              </a:gs>
              <a:gs pos="33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снизился</a:t>
            </a:r>
            <a:b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0,14% до 0,09% </a:t>
            </a:r>
            <a:endParaRPr lang="ru-RU" sz="20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71150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58028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6" y="6167056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0345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7982" y="949160"/>
            <a:ext cx="770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майские указы Президента РФ</a:t>
            </a:r>
          </a:p>
        </p:txBody>
      </p:sp>
      <p:graphicFrame>
        <p:nvGraphicFramePr>
          <p:cNvPr id="69" name="Таблица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48627"/>
              </p:ext>
            </p:extLst>
          </p:nvPr>
        </p:nvGraphicFramePr>
        <p:xfrm>
          <a:off x="320576" y="1450815"/>
          <a:ext cx="8467417" cy="294822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519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получателей</a:t>
                      </a:r>
                      <a:endParaRPr lang="ru-RU" sz="1800" b="1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Средняя заработная плата</a:t>
                      </a:r>
                      <a:endParaRPr lang="ru-RU" sz="1800" b="1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153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800" b="1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25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  <a:r>
                        <a:rPr lang="ru-RU" sz="1800" u="none" strike="noStrike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учреждений </a:t>
                      </a:r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37 200</a:t>
                      </a:r>
                      <a:endParaRPr lang="ru-RU" sz="1800" b="0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42 860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115,2%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общего образования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36 963</a:t>
                      </a:r>
                      <a:endParaRPr lang="ru-RU" sz="1800" b="0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42 500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115,0%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37 036</a:t>
                      </a:r>
                      <a:endParaRPr lang="ru-RU" sz="1800" b="0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42 591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115,0%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35 907</a:t>
                      </a:r>
                      <a:endParaRPr lang="ru-RU" sz="1800" b="0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41 795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116,4%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839189" y="1116639"/>
            <a:ext cx="922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44" y="4551964"/>
            <a:ext cx="2092920" cy="1654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050" y="4551964"/>
            <a:ext cx="2170410" cy="1654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882" y="4551964"/>
            <a:ext cx="2303450" cy="1671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9178" y="4551964"/>
            <a:ext cx="2176058" cy="165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6191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15045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4738256" y="6262254"/>
            <a:ext cx="4405746" cy="595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0345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39036336"/>
              </p:ext>
            </p:extLst>
          </p:nvPr>
        </p:nvGraphicFramePr>
        <p:xfrm>
          <a:off x="518354" y="364229"/>
          <a:ext cx="3288921" cy="234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78681" y="1685077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15 891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1784" y="1319131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16 276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704694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86369" y="948761"/>
            <a:ext cx="4239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  <a:endParaRPr lang="ru-RU" sz="26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24930" y="4115743"/>
            <a:ext cx="2202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по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Ак. Бардина в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Тракторозаводском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35910" y="1421732"/>
            <a:ext cx="481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</a:t>
            </a:r>
            <a:r>
              <a:rPr lang="ru-RU" sz="3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2 024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места </a:t>
            </a:r>
            <a:r>
              <a:rPr lang="ru-RU" sz="22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общеобразовательных учреждениях</a:t>
            </a:r>
            <a:endParaRPr lang="ru-RU" sz="22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6" descr="\\vesta.depfin.volgadmin.ru\Департамент\БюджПолитики\2023-2025 (проект)\2023-2025 (первоначально)\ПУБЛИЧНЫЕ СЛУШАНИЯ\Публичные слушания\Школа Ивановского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2"/>
          <a:stretch/>
        </p:blipFill>
        <p:spPr bwMode="auto">
          <a:xfrm>
            <a:off x="6308061" y="2802800"/>
            <a:ext cx="2525744" cy="129719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 bwMode="auto">
          <a:xfrm>
            <a:off x="6534387" y="4145464"/>
            <a:ext cx="2118655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1 224 места по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Ивановского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Советском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04" y="2810181"/>
            <a:ext cx="2439677" cy="129695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165379" y="2334523"/>
            <a:ext cx="4960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 строительство 2-х школ:</a:t>
            </a:r>
            <a:endParaRPr lang="ru-RU" sz="20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5" y="3840645"/>
            <a:ext cx="2525744" cy="15043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04286" y="5457585"/>
            <a:ext cx="2410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140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Тракторозаводском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2556" y="5390846"/>
            <a:ext cx="1268279" cy="1399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567" y="5112621"/>
            <a:ext cx="739815" cy="8220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1257" y="2779083"/>
            <a:ext cx="2472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sz="2000" b="1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июле 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</a:t>
            </a:r>
            <a:endParaRPr lang="ru-RU" sz="20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75062" y="5073764"/>
            <a:ext cx="2472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Оснащены современными средствами обучения</a:t>
            </a:r>
            <a:endParaRPr lang="ru-RU" sz="20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74975" y="5195943"/>
            <a:ext cx="2934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места </a:t>
            </a:r>
            <a:r>
              <a:rPr lang="ru-RU" sz="22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4-х общеобразовательных учреждениях</a:t>
            </a:r>
            <a:endParaRPr lang="ru-RU" sz="22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98618" y="5082767"/>
            <a:ext cx="140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4 304</a:t>
            </a:r>
            <a:endParaRPr lang="ru-RU" sz="3600" b="1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3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/>
      <p:bldP spid="20" grpId="0"/>
      <p:bldP spid="21" grpId="0"/>
      <p:bldP spid="22" grpId="0"/>
      <p:bldP spid="25" grpId="0"/>
      <p:bldP spid="36" grpId="0"/>
      <p:bldP spid="35" grpId="0"/>
      <p:bldP spid="30" grpId="0"/>
      <p:bldP spid="40" grpId="0"/>
      <p:bldP spid="26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238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70463" y="88269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0345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2101" y="230064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18596" y="1705350"/>
            <a:ext cx="13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72879" y="1384187"/>
            <a:ext cx="1367161" cy="394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18023" y="1156891"/>
            <a:ext cx="7816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 и кинематографию</a:t>
            </a:r>
          </a:p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Молодежную политику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91" y="3763829"/>
            <a:ext cx="369093" cy="32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31" y="3757251"/>
            <a:ext cx="315342" cy="26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Овал 41"/>
          <p:cNvSpPr/>
          <p:nvPr/>
        </p:nvSpPr>
        <p:spPr>
          <a:xfrm>
            <a:off x="3997013" y="3701946"/>
            <a:ext cx="396012" cy="400563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028656" y="3581859"/>
            <a:ext cx="1395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культуры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36761" y="3568561"/>
            <a:ext cx="591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14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389091" y="3492785"/>
            <a:ext cx="1681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молодежной политики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967983" y="3589429"/>
            <a:ext cx="606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6472091" y="3733833"/>
            <a:ext cx="414457" cy="387887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801929019"/>
              </p:ext>
            </p:extLst>
          </p:nvPr>
        </p:nvGraphicFramePr>
        <p:xfrm>
          <a:off x="109290" y="1197053"/>
          <a:ext cx="4255984" cy="3137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47" y="4357831"/>
            <a:ext cx="2222531" cy="170706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14" y="1190269"/>
            <a:ext cx="981733" cy="48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457168" y="2001469"/>
            <a:ext cx="140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3 152</a:t>
            </a:r>
            <a:endParaRPr lang="ru-RU" sz="3600" b="1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59267" y="2512230"/>
            <a:ext cx="1947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мероприятия</a:t>
            </a:r>
            <a:endParaRPr lang="ru-RU" sz="2000" b="1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073" y="4357831"/>
            <a:ext cx="2152179" cy="1715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5665" y="4357831"/>
            <a:ext cx="2270883" cy="1713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7535" y="4357831"/>
            <a:ext cx="2087701" cy="171256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171699" y="2366345"/>
            <a:ext cx="1139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1,5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979424" y="2600120"/>
            <a:ext cx="1115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endParaRPr lang="ru-RU" sz="2400" b="1" dirty="0" smtClean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https://avatars.mds.yandex.net/i?id=d2adf8c5d5aba3b5d5e0eb40917df5f4cad635d4-10465270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6773" y="1024438"/>
            <a:ext cx="1194998" cy="75425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751106" y="1990476"/>
            <a:ext cx="2624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риняли участие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650196" y="3044673"/>
            <a:ext cx="2152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573973" y="2874980"/>
            <a:ext cx="649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039306" y="3071264"/>
            <a:ext cx="3187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модельная библиотека</a:t>
            </a:r>
            <a:endParaRPr lang="ru-RU" sz="2000" b="1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460375" y="1987888"/>
            <a:ext cx="1436237" cy="802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2" grpId="0" animBg="1"/>
      <p:bldP spid="43" grpId="0"/>
      <p:bldP spid="45" grpId="0"/>
      <p:bldP spid="46" grpId="0"/>
      <p:bldP spid="51" grpId="0"/>
      <p:bldP spid="52" grpId="0" animBg="1"/>
      <p:bldGraphic spid="32" grpId="0">
        <p:bldAsOne/>
      </p:bldGraphic>
      <p:bldP spid="29" grpId="0"/>
      <p:bldP spid="30" grpId="0"/>
      <p:bldP spid="34" grpId="0"/>
      <p:bldP spid="35" grpId="0"/>
      <p:bldP spid="38" grpId="0"/>
      <p:bldP spid="36" grpId="0"/>
      <p:bldP spid="37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1292" y="16191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78100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3426690" y="6165304"/>
            <a:ext cx="5717310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15104222"/>
              </p:ext>
            </p:extLst>
          </p:nvPr>
        </p:nvGraphicFramePr>
        <p:xfrm>
          <a:off x="709127" y="942031"/>
          <a:ext cx="3638938" cy="224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799148" y="1238091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89797" y="2321775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8211" y="880612"/>
            <a:ext cx="711925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kern="1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физическую культуру и спорт</a:t>
            </a:r>
            <a:endParaRPr lang="ru-RU" sz="2300" b="1" kern="1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9007" y="4010315"/>
            <a:ext cx="1456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549,1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3521" y="3319133"/>
            <a:ext cx="253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527175" y="4263470"/>
            <a:ext cx="1230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ыс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чел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25716" y="2420393"/>
            <a:ext cx="1188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1 705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66124" y="1410551"/>
            <a:ext cx="1984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физкультурных и спортивных мероприятий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58141" y="3106105"/>
            <a:ext cx="1139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125,7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67781" y="3335680"/>
            <a:ext cx="13762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400" b="1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80831" y="5468275"/>
            <a:ext cx="5642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 в эксплуатацию </a:t>
            </a:r>
            <a:r>
              <a:rPr lang="ru-RU" sz="15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15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единоборств </a:t>
            </a:r>
            <a:r>
              <a:rPr lang="ru-RU" sz="15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(Спортшкола № 14 </a:t>
            </a:r>
            <a:r>
              <a:rPr lang="ru-RU" sz="15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«Зенит</a:t>
            </a:r>
            <a:r>
              <a:rPr lang="ru-RU" sz="15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15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ул.Таращанцев,72 в </a:t>
            </a:r>
            <a:r>
              <a:rPr lang="ru-RU" sz="15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Краснооктябрьском </a:t>
            </a:r>
            <a:r>
              <a:rPr lang="ru-RU" sz="15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5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</a:t>
            </a:r>
            <a:endParaRPr lang="ru-RU" sz="15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sportishka.com/uploads/posts/2021-11/1637706641_3-sportishka-com-p-ploskostnie-sportivnie-sooruzheniya-komand-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s://sportishka.com/uploads/posts/2021-11/1637706641_3-sportishka-com-p-ploskostnie-sportivnie-sooruzheniya-komand-4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riac34.ru/upload/iblock/8f8/Kulikov_0041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https://riac34.ru/upload/iblock/8f8/Kulikov_0041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32" y="3301320"/>
            <a:ext cx="2332653" cy="142758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850392" y="994367"/>
            <a:ext cx="1537208" cy="4161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73150" y="2221557"/>
            <a:ext cx="121362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8"/>
          <p:cNvSpPr txBox="1"/>
          <p:nvPr/>
        </p:nvSpPr>
        <p:spPr>
          <a:xfrm>
            <a:off x="2913036" y="1837544"/>
            <a:ext cx="970861" cy="46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9"/>
          <a:stretch/>
        </p:blipFill>
        <p:spPr bwMode="auto">
          <a:xfrm>
            <a:off x="183450" y="4955356"/>
            <a:ext cx="2516618" cy="134391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450" y="911644"/>
            <a:ext cx="1780395" cy="1064049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022913" y="3374980"/>
            <a:ext cx="218312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ОХВАЧЕНО</a:t>
            </a:r>
            <a:endParaRPr lang="ru-RU" sz="15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630" y="3967754"/>
            <a:ext cx="2332653" cy="13777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1974" y="1400548"/>
            <a:ext cx="2349948" cy="14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1" grpId="0"/>
      <p:bldP spid="22" grpId="0"/>
      <p:bldP spid="31" grpId="0"/>
      <p:bldP spid="34" grpId="0"/>
      <p:bldP spid="36" grpId="0"/>
      <p:bldP spid="24" grpId="0"/>
      <p:bldP spid="25" grpId="0"/>
      <p:bldP spid="26" grpId="0"/>
      <p:bldP spid="27" grpId="0"/>
      <p:bldP spid="28" grpId="0"/>
      <p:bldP spid="41" grpId="0"/>
      <p:bldP spid="42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766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6122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049323666"/>
              </p:ext>
            </p:extLst>
          </p:nvPr>
        </p:nvGraphicFramePr>
        <p:xfrm>
          <a:off x="464200" y="1154547"/>
          <a:ext cx="3784847" cy="177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421" y="1913905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72879" y="926476"/>
            <a:ext cx="1367161" cy="225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48133" y="1008020"/>
            <a:ext cx="629402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дорожное хозяйство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77620" y="1500516"/>
            <a:ext cx="1110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37,67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88196" y="1664782"/>
            <a:ext cx="2426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отремонтировано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6107241" y="1701668"/>
            <a:ext cx="598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км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900471" y="2775097"/>
            <a:ext cx="588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47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296847" y="3314195"/>
            <a:ext cx="2416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 замена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H="1">
            <a:off x="7413927" y="3758876"/>
            <a:ext cx="1455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дорожного знака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64581" y="914401"/>
            <a:ext cx="1126836" cy="31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0" y="3041778"/>
            <a:ext cx="2766340" cy="156754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78978" y="1811347"/>
            <a:ext cx="94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6 674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25"/>
          <p:cNvSpPr txBox="1"/>
          <p:nvPr/>
        </p:nvSpPr>
        <p:spPr>
          <a:xfrm>
            <a:off x="2727483" y="2018969"/>
            <a:ext cx="94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6 129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32378" y="3762219"/>
            <a:ext cx="1165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1  221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200813" y="4369591"/>
            <a:ext cx="2426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7413927" y="2985420"/>
            <a:ext cx="1600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объектов УДС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38181" y="4768131"/>
            <a:ext cx="611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61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 flipH="1">
            <a:off x="7050709" y="4745738"/>
            <a:ext cx="1788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пешеходного перехода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99" y="4656446"/>
            <a:ext cx="2768671" cy="165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621" y="4656445"/>
            <a:ext cx="2754285" cy="1643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6697" y="3040861"/>
            <a:ext cx="2750209" cy="156846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142349" y="2231079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4,9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5780498" y="2443269"/>
            <a:ext cx="598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км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591608" y="1849448"/>
            <a:ext cx="29109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дорог построено и реконструировано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497530" y="2992717"/>
            <a:ext cx="206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693344" y="5491068"/>
            <a:ext cx="206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151911" y="5290675"/>
            <a:ext cx="429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7509961" y="5515263"/>
            <a:ext cx="1600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путепроводов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339466" y="5789157"/>
            <a:ext cx="2067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(522,5 м)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27" grpId="0"/>
      <p:bldP spid="29" grpId="0"/>
      <p:bldP spid="35" grpId="0"/>
      <p:bldP spid="37" grpId="0"/>
      <p:bldP spid="38" grpId="0"/>
      <p:bldP spid="41" grpId="0"/>
      <p:bldP spid="42" grpId="0"/>
      <p:bldP spid="43" grpId="0"/>
      <p:bldP spid="31" grpId="0"/>
      <p:bldP spid="32" grpId="0"/>
      <p:bldP spid="33" grpId="0"/>
      <p:bldP spid="34" grpId="0"/>
      <p:bldP spid="36" grpId="0"/>
      <p:bldP spid="39" grpId="0"/>
      <p:bldP spid="40" grpId="0"/>
      <p:bldP spid="45" grpId="0"/>
      <p:bldP spid="46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-73746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238" y="13420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70463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06338884"/>
              </p:ext>
            </p:extLst>
          </p:nvPr>
        </p:nvGraphicFramePr>
        <p:xfrm>
          <a:off x="796111" y="1555648"/>
          <a:ext cx="3471090" cy="2199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818093" y="2185337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729178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7704" y="1104490"/>
            <a:ext cx="3461657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транспорт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6903" y="5776254"/>
            <a:ext cx="1181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100,3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493383" y="3681042"/>
            <a:ext cx="1854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ПЕРЕВЕЗЕНО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1890857" y="5987163"/>
            <a:ext cx="1552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млн человек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3771" y="2215124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6 848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76082" y="815451"/>
            <a:ext cx="376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нацпроекта ПРИОБРЕТЕНЫ:</a:t>
            </a:r>
            <a:endParaRPr lang="ru-RU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75015" y="4761932"/>
            <a:ext cx="241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ПРИОБРЕТЕНО: 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62880" y="5205252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25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18384" y="5745904"/>
            <a:ext cx="1626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автобусов</a:t>
            </a:r>
            <a:endParaRPr lang="ru-RU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H="1">
            <a:off x="7605833" y="5361455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64" y="4761932"/>
            <a:ext cx="2687790" cy="150439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7144418" y="1431449"/>
            <a:ext cx="625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50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 flipH="1">
            <a:off x="7685041" y="1577121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644932" y="1949797"/>
            <a:ext cx="2662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односекционных </a:t>
            </a:r>
            <a:endParaRPr lang="ru-RU" sz="1600" b="1" dirty="0" smtClean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трамваев </a:t>
            </a:r>
            <a:r>
              <a:rPr lang="ru-RU" sz="16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«Львёнок»</a:t>
            </a:r>
            <a:endParaRPr lang="ru-RU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b="7545"/>
          <a:stretch/>
        </p:blipFill>
        <p:spPr>
          <a:xfrm>
            <a:off x="4282581" y="1495528"/>
            <a:ext cx="2687790" cy="1515518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7328891" y="3132643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12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 flipH="1">
            <a:off x="7877439" y="3269223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970371" y="3696201"/>
            <a:ext cx="2084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трехсекционных</a:t>
            </a:r>
            <a:r>
              <a:rPr lang="ru-RU" sz="1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трамваев </a:t>
            </a:r>
            <a:r>
              <a:rPr lang="ru-RU" sz="16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sz="16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«Невский»</a:t>
            </a:r>
            <a:endParaRPr lang="ru-RU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04" y="4203398"/>
            <a:ext cx="2681967" cy="14883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3093" y="3086252"/>
            <a:ext cx="2706532" cy="16004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06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1" grpId="0"/>
      <p:bldP spid="33" grpId="0"/>
      <p:bldP spid="36" grpId="0"/>
      <p:bldP spid="39" grpId="0"/>
      <p:bldP spid="40" grpId="0"/>
      <p:bldP spid="55" grpId="0"/>
      <p:bldP spid="23" grpId="0"/>
      <p:bldP spid="22" grpId="0"/>
      <p:bldP spid="24" grpId="0"/>
      <p:bldP spid="26" grpId="0"/>
      <p:bldP spid="28" grpId="0"/>
      <p:bldP spid="32" grpId="0"/>
      <p:bldP spid="41" grpId="0"/>
      <p:bldP spid="42" grpId="0"/>
      <p:bldP spid="43" grpId="0"/>
      <p:bldP spid="52" grpId="0"/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9001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0587" y="640137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78455" y="2948506"/>
            <a:ext cx="14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60353" y="926476"/>
            <a:ext cx="1367161" cy="91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555508" y="1084058"/>
            <a:ext cx="3835154" cy="35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расходы</a:t>
            </a:r>
            <a:endParaRPr lang="ru-RU" sz="28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8448" y="1559761"/>
            <a:ext cx="5090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</a:t>
            </a:r>
            <a:r>
              <a:rPr lang="ru-RU" sz="2200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сооружений </a:t>
            </a:r>
          </a:p>
          <a:p>
            <a:pPr algn="ctr"/>
            <a:r>
              <a:rPr lang="ru-RU" sz="2200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биологической очистки  на о. Голодный </a:t>
            </a:r>
          </a:p>
          <a:p>
            <a:pPr algn="ctr"/>
            <a:r>
              <a:rPr lang="ru-RU" sz="2200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1-ый и 2-ой этапы</a:t>
            </a:r>
          </a:p>
          <a:p>
            <a:pPr algn="r"/>
            <a:endParaRPr lang="ru-RU" b="1" spc="-112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14460" y="2762412"/>
            <a:ext cx="1501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3 735,4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3975" y="2675218"/>
            <a:ext cx="3349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</a:t>
            </a:r>
          </a:p>
          <a:p>
            <a:pPr algn="ctr"/>
            <a:r>
              <a:rPr lang="ru-RU" sz="20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2019-2024 годы</a:t>
            </a:r>
            <a:endParaRPr lang="ru-RU" sz="2000" b="1" dirty="0"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94402" y="5202775"/>
            <a:ext cx="1763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890,3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05611" y="3690920"/>
            <a:ext cx="42901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r>
              <a:rPr lang="ru-RU" sz="2200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sz="2200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сетей водоснабжения и водоотведения в перспективных районах </a:t>
            </a:r>
            <a:r>
              <a:rPr lang="ru-RU" sz="2200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Волгограда, включая центрально-западную часть города</a:t>
            </a:r>
            <a:endParaRPr lang="ru-RU" sz="2200" spc="-112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25" y="1567135"/>
            <a:ext cx="2914865" cy="2097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81" y="3824871"/>
            <a:ext cx="2930607" cy="20859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3665" y="5449457"/>
            <a:ext cx="14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6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2" grpId="0"/>
      <p:bldP spid="39" grpId="0"/>
      <p:bldP spid="3" grpId="0"/>
      <p:bldP spid="22" grpId="0"/>
      <p:bldP spid="23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9001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8825" y="640137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06388" y="3472359"/>
            <a:ext cx="14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60353" y="926476"/>
            <a:ext cx="1367161" cy="91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799729" y="978258"/>
            <a:ext cx="5310198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Жилищное хозяйство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918611" y="4388407"/>
            <a:ext cx="933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10,3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722259" y="4934341"/>
            <a:ext cx="1149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231,2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7969" y="3523965"/>
            <a:ext cx="1268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1  593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29350" y="4124130"/>
            <a:ext cx="1215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151" y="4578850"/>
            <a:ext cx="2811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ПЕРЕСЕЛЕНО  из</a:t>
            </a:r>
            <a:endParaRPr lang="ru-RU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2067" y="5001090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25 428,2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97565" y="5202720"/>
            <a:ext cx="80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0547" y="5671126"/>
            <a:ext cx="2811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варийного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id="{4B317A52-5384-4783-B287-0CE4C68C30A8}"/>
              </a:ext>
            </a:extLst>
          </p:cNvPr>
          <p:cNvSpPr txBox="1"/>
          <p:nvPr/>
        </p:nvSpPr>
        <p:spPr>
          <a:xfrm>
            <a:off x="2545976" y="3893608"/>
            <a:ext cx="475989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altLang="zh-CN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по переселению граждан из аварийного жилищного фонда</a:t>
            </a:r>
            <a:endParaRPr lang="ru-RU" altLang="zh-CN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033483" y="3847131"/>
            <a:ext cx="2211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1 976,1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文本框 3">
            <a:extLst>
              <a:ext uri="{FF2B5EF4-FFF2-40B4-BE49-F238E27FC236}">
                <a16:creationId xmlns:a16="http://schemas.microsoft.com/office/drawing/2014/main" id="{4B317A52-5384-4783-B287-0CE4C68C30A8}"/>
              </a:ext>
            </a:extLst>
          </p:cNvPr>
          <p:cNvSpPr txBox="1"/>
          <p:nvPr/>
        </p:nvSpPr>
        <p:spPr>
          <a:xfrm>
            <a:off x="2915350" y="4419868"/>
            <a:ext cx="348254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altLang="zh-CN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снос расселенных аварийных жилых домов</a:t>
            </a:r>
            <a:endParaRPr lang="ru-RU" altLang="zh-CN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:a16="http://schemas.microsoft.com/office/drawing/2014/main" id="{4B317A52-5384-4783-B287-0CE4C68C30A8}"/>
              </a:ext>
            </a:extLst>
          </p:cNvPr>
          <p:cNvSpPr txBox="1"/>
          <p:nvPr/>
        </p:nvSpPr>
        <p:spPr>
          <a:xfrm>
            <a:off x="4144316" y="4956882"/>
            <a:ext cx="40343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altLang="zh-CN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выкуп жилых помещений из аварийного жилищного фонда</a:t>
            </a:r>
            <a:endParaRPr lang="ru-RU" altLang="zh-CN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3" y="1390260"/>
            <a:ext cx="4073492" cy="208659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873" y="1364301"/>
            <a:ext cx="4442898" cy="2132326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4B317A52-5384-4783-B287-0CE4C68C30A8}"/>
              </a:ext>
            </a:extLst>
          </p:cNvPr>
          <p:cNvSpPr txBox="1"/>
          <p:nvPr/>
        </p:nvSpPr>
        <p:spPr>
          <a:xfrm>
            <a:off x="2996318" y="5572052"/>
            <a:ext cx="444963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altLang="zh-CN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жилых помещений маневренного жилищного фонда</a:t>
            </a:r>
            <a:endParaRPr lang="ru-RU" altLang="zh-CN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36370" y="5559237"/>
            <a:ext cx="1042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111,6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9" grpId="0"/>
      <p:bldP spid="21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184" y="13420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025882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56081074"/>
              </p:ext>
            </p:extLst>
          </p:nvPr>
        </p:nvGraphicFramePr>
        <p:xfrm>
          <a:off x="158671" y="1206084"/>
          <a:ext cx="3928137" cy="238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453317" y="2030042"/>
            <a:ext cx="1180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1 558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485" y="1874700"/>
            <a:ext cx="1247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2678" y="1120517"/>
            <a:ext cx="4252404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73430" y="1307641"/>
            <a:ext cx="67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30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55848" y="1425045"/>
            <a:ext cx="186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воровых  и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19611" y="1054345"/>
            <a:ext cx="3191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БЛАГОУСТРОЕНО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59306" y="1896393"/>
            <a:ext cx="2232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общественных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25078" y="2160484"/>
            <a:ext cx="2113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46454" y="1793265"/>
            <a:ext cx="409315" cy="64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8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63994" y="3565775"/>
            <a:ext cx="3899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   РЕКОНСТРУИРОВАНО</a:t>
            </a:r>
            <a:endParaRPr lang="ru-RU" sz="19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7545" y="4160854"/>
            <a:ext cx="914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604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82111" y="4151277"/>
            <a:ext cx="3539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светоточки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на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24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объектах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82817" y="6199102"/>
            <a:ext cx="1308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скамеек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763680" y="6180859"/>
            <a:ext cx="1469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урн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6457" y="6029235"/>
            <a:ext cx="848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297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6072" y="2404195"/>
            <a:ext cx="1253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1 358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Сквер у станции «Заканальная» и территорию у «Старой Сарепты» благоустроят  в этом году - Volganet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13" y="4503558"/>
            <a:ext cx="2275599" cy="169817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213438" y="6041114"/>
            <a:ext cx="848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297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357" y="2713216"/>
            <a:ext cx="2265509" cy="1704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b="6978"/>
          <a:stretch/>
        </p:blipFill>
        <p:spPr>
          <a:xfrm>
            <a:off x="6633881" y="2720685"/>
            <a:ext cx="2215745" cy="1675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3880" y="4503558"/>
            <a:ext cx="2215747" cy="1688355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28875" y="4884637"/>
            <a:ext cx="819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724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59990" y="4593194"/>
            <a:ext cx="3488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светоточки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на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52,4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км  </a:t>
            </a:r>
            <a:b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8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поселках 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-35925" y="5662990"/>
            <a:ext cx="389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</a:t>
            </a:r>
          </a:p>
        </p:txBody>
      </p:sp>
    </p:spTree>
    <p:extLst>
      <p:ext uri="{BB962C8B-B14F-4D97-AF65-F5344CB8AC3E}">
        <p14:creationId xmlns:p14="http://schemas.microsoft.com/office/powerpoint/2010/main" val="38720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2" grpId="0"/>
      <p:bldP spid="33" grpId="0"/>
      <p:bldP spid="36" grpId="0"/>
      <p:bldP spid="23" grpId="0"/>
      <p:bldP spid="24" grpId="0"/>
      <p:bldP spid="25" grpId="0"/>
      <p:bldP spid="27" grpId="0"/>
      <p:bldP spid="28" grpId="0"/>
      <p:bldP spid="43" grpId="0"/>
      <p:bldP spid="45" grpId="0"/>
      <p:bldP spid="46" grpId="0"/>
      <p:bldP spid="51" grpId="0"/>
      <p:bldP spid="52" grpId="0"/>
      <p:bldP spid="53" grpId="0"/>
      <p:bldP spid="54" grpId="0"/>
      <p:bldP spid="31" grpId="0"/>
      <p:bldP spid="34" grpId="0"/>
      <p:bldP spid="35" grpId="0"/>
      <p:bldP spid="37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13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4343" y="157017"/>
            <a:ext cx="552801" cy="6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891128" y="5312420"/>
            <a:ext cx="2153481" cy="3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нагрузка 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rot="10800000" flipV="1">
            <a:off x="2358419" y="5366287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60,5%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rot="10800000" flipV="1">
            <a:off x="1244524" y="5364640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80,2%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187624" y="3346002"/>
            <a:ext cx="454157" cy="30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755790" y="5338751"/>
            <a:ext cx="634392" cy="312482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49,5%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3554401" y="5356027"/>
            <a:ext cx="649797" cy="307821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53,4%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4099013" y="2965620"/>
            <a:ext cx="937990" cy="28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30928" y="5229200"/>
            <a:ext cx="6107049" cy="0"/>
          </a:xfrm>
          <a:prstGeom prst="line">
            <a:avLst/>
          </a:prstGeom>
          <a:ln w="127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245234" y="1672271"/>
            <a:ext cx="430843" cy="29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alt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228674" y="1453628"/>
            <a:ext cx="553944" cy="330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1457" y="271190"/>
            <a:ext cx="4321792" cy="563211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cap="all" spc="-38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cap="all" spc="-38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  муниципального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1600" b="1" cap="all" spc="-38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  Волгограда</a:t>
            </a:r>
            <a:endParaRPr lang="ru-RU" sz="2000" b="1" cap="all" spc="-3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19822" y="1207184"/>
            <a:ext cx="1224136" cy="290179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lvl="0" algn="ctr"/>
            <a:r>
              <a:rPr lang="ru-RU" sz="1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6162675"/>
            <a:ext cx="62372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Овал 28"/>
          <p:cNvSpPr/>
          <p:nvPr/>
        </p:nvSpPr>
        <p:spPr>
          <a:xfrm>
            <a:off x="8790982" y="6456148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28428" y="639837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6200000">
            <a:off x="514424" y="2953381"/>
            <a:ext cx="942392" cy="387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2809080" y="3004714"/>
            <a:ext cx="933060" cy="285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1726314" y="3110355"/>
            <a:ext cx="746449" cy="285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5884230" y="5340398"/>
            <a:ext cx="634392" cy="312482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47,0%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Содержимое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3887957"/>
              </p:ext>
            </p:extLst>
          </p:nvPr>
        </p:nvGraphicFramePr>
        <p:xfrm>
          <a:off x="130630" y="1293090"/>
          <a:ext cx="9013370" cy="39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Прямоугольник 32"/>
          <p:cNvSpPr/>
          <p:nvPr/>
        </p:nvSpPr>
        <p:spPr>
          <a:xfrm rot="16200000">
            <a:off x="5272604" y="3002244"/>
            <a:ext cx="937990" cy="28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1225412" y="2401999"/>
            <a:ext cx="842496" cy="26838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5 311,8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1"/>
          <p:cNvSpPr txBox="1"/>
          <p:nvPr/>
        </p:nvSpPr>
        <p:spPr>
          <a:xfrm>
            <a:off x="2483963" y="2365150"/>
            <a:ext cx="626725" cy="2329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5 311,8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1"/>
          <p:cNvSpPr txBox="1"/>
          <p:nvPr/>
        </p:nvSpPr>
        <p:spPr>
          <a:xfrm>
            <a:off x="3673595" y="2355571"/>
            <a:ext cx="559836" cy="27959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4 249,5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6" grpId="0"/>
      <p:bldP spid="17" grpId="0"/>
      <p:bldP spid="18" grpId="0"/>
      <p:bldP spid="36" grpId="0"/>
      <p:bldP spid="39" grpId="0"/>
      <p:bldP spid="25" grpId="0"/>
      <p:bldP spid="26" grpId="0"/>
      <p:bldP spid="31" grpId="0"/>
      <p:bldP spid="32" grpId="0"/>
      <p:bldGraphic spid="35" grpId="0">
        <p:bldAsOne/>
      </p:bldGraphic>
      <p:bldP spid="33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3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0"/>
            <a:ext cx="9144000" cy="1259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9" y="171450"/>
            <a:ext cx="7191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37164" y="6148873"/>
            <a:ext cx="6206836" cy="709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6" y="6400945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20190" y="634539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94325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636295"/>
              </p:ext>
            </p:extLst>
          </p:nvPr>
        </p:nvGraphicFramePr>
        <p:xfrm>
          <a:off x="475861" y="1642848"/>
          <a:ext cx="8436794" cy="4359927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48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7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7"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 ДОХОДЫ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, в том числе: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32 943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43 025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45 867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106,6%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5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налоговые и неналоговые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8 008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9 004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11 941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132,6%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7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средства вышестоящих бюджетов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24 935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34 021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33 926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99,7%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3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 РАСХОДЫ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, в том числе: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31 995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43 464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45 607</a:t>
                      </a:r>
                      <a:endParaRPr lang="ru-RU" sz="1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104,9%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48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налоговые и неналоговые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7 652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9 025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11 534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127,8%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7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средства вышестоящих бюджетов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24 343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34 439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34 073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98,9%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 ДЕФИЦИТ 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(-) / ПРОФИЦИТ (+)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948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-439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260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 МУНИЦИПАЛЬНЫЙ </a:t>
                      </a:r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ДОЛГ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7 220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800391" y="1282231"/>
            <a:ext cx="119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млн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21375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7"/>
            <a:ext cx="9144000" cy="1268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060848"/>
            <a:ext cx="162905" cy="22322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-27383"/>
            <a:ext cx="9144000" cy="1333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362" y="2103140"/>
            <a:ext cx="7772400" cy="218767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ВОЛГОГРАДА ЗА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>
              <a:solidFill>
                <a:srgbClr val="6C282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851251"/>
            <a:ext cx="6480720" cy="576064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Сергеевич </a:t>
            </a:r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Сивушкин</a:t>
            </a:r>
            <a:endParaRPr lang="ru-RU" sz="2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1169" y="5674838"/>
            <a:ext cx="399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 –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мая 2025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20391" y="158201"/>
            <a:ext cx="6768752" cy="912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 </a:t>
            </a:r>
          </a:p>
          <a:p>
            <a:pPr algn="l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Волгограда</a:t>
            </a:r>
          </a:p>
        </p:txBody>
      </p:sp>
      <p:pic>
        <p:nvPicPr>
          <p:cNvPr id="7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4013" y="235584"/>
            <a:ext cx="720080" cy="82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95537" y="2706638"/>
            <a:ext cx="162904" cy="7200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7" y="3282702"/>
            <a:ext cx="162904" cy="72008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61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419" y="193963"/>
            <a:ext cx="652395" cy="75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1009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63699" y="639289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3416"/>
              </p:ext>
            </p:extLst>
          </p:nvPr>
        </p:nvGraphicFramePr>
        <p:xfrm>
          <a:off x="353206" y="1533236"/>
          <a:ext cx="8457474" cy="260389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382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56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r>
                        <a:rPr lang="ru-RU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6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67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</a:t>
                      </a:r>
                      <a:r>
                        <a:rPr lang="ru-RU" sz="18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32 943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43 025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45 867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106,6%</a:t>
                      </a:r>
                      <a:endParaRPr lang="ru-RU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66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8 008</a:t>
                      </a:r>
                      <a:endParaRPr lang="ru-RU" sz="180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9 004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11 941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99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132,6%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99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6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вышестоящих бюджетов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24 935</a:t>
                      </a:r>
                      <a:endParaRPr lang="ru-RU" sz="180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34 021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33 926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alpha val="99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99,7%</a:t>
                      </a:r>
                      <a:endParaRPr lang="ru-RU" sz="1800" b="1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632441" y="1143354"/>
            <a:ext cx="1243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млн рублей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16" y="4385388"/>
            <a:ext cx="2761862" cy="17261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83" y="4394717"/>
            <a:ext cx="2780524" cy="173549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205" y="4385388"/>
            <a:ext cx="2646091" cy="17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8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8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1222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8" y="161914"/>
            <a:ext cx="627688" cy="71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48791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3507251" y="6194738"/>
            <a:ext cx="5636749" cy="663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72765920"/>
              </p:ext>
            </p:extLst>
          </p:nvPr>
        </p:nvGraphicFramePr>
        <p:xfrm>
          <a:off x="129611" y="417454"/>
          <a:ext cx="6384761" cy="571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572634" y="218303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3,2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66597" y="2862791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59424" y="2529768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80869" y="4324297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10999" y="3816871"/>
            <a:ext cx="75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74415" y="3458356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96106" y="1428403"/>
            <a:ext cx="1778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240" y="2570404"/>
            <a:ext cx="1778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 доходы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66866" y="1625447"/>
            <a:ext cx="214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образовательный процесс 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33270" y="4555129"/>
            <a:ext cx="220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дорожное хозяйство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161" y="3616410"/>
            <a:ext cx="1539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доходы из вышестоящих бюджетов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73793" y="5508040"/>
            <a:ext cx="41423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строительство, реконструкцию социальных </a:t>
            </a:r>
            <a:b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и объектов коммунальной инфраструктуры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04" y="1320598"/>
            <a:ext cx="2430276" cy="149481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29611" y="1344873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96242" y="3238670"/>
            <a:ext cx="2308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транспорт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346" y="4895532"/>
            <a:ext cx="230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переселение граждан из аварийного жилья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236" y="4450906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2659145" y="4443994"/>
            <a:ext cx="671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5,2</a:t>
            </a: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765" y="2911586"/>
            <a:ext cx="2451915" cy="17622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8765" y="4746015"/>
            <a:ext cx="2455078" cy="14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2" grpId="0"/>
      <p:bldP spid="33" grpId="0"/>
      <p:bldP spid="34" grpId="0"/>
      <p:bldP spid="35" grpId="0"/>
      <p:bldP spid="38" grpId="0"/>
      <p:bldP spid="36" grpId="0"/>
      <p:bldP spid="40" grpId="0"/>
      <p:bldP spid="41" grpId="0"/>
      <p:bldP spid="42" grpId="0"/>
      <p:bldP spid="43" grpId="0"/>
      <p:bldP spid="45" grpId="0"/>
      <p:bldP spid="46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208096"/>
            <a:ext cx="590744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8573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7224" t="83189" r="14423" b="8261"/>
          <a:stretch/>
        </p:blipFill>
        <p:spPr bwMode="auto">
          <a:xfrm>
            <a:off x="3396343" y="6165304"/>
            <a:ext cx="5747658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68218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14306" y="1224868"/>
            <a:ext cx="6479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и неналоговых доходов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25188966"/>
              </p:ext>
            </p:extLst>
          </p:nvPr>
        </p:nvGraphicFramePr>
        <p:xfrm>
          <a:off x="0" y="1620602"/>
          <a:ext cx="6668814" cy="512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11378" y="1969592"/>
            <a:ext cx="141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400800" y="2310560"/>
            <a:ext cx="2444619" cy="132343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2000">
                <a:schemeClr val="accent5">
                  <a:lumMod val="20000"/>
                  <a:lumOff val="80000"/>
                </a:schemeClr>
              </a:gs>
              <a:gs pos="98462">
                <a:schemeClr val="accent5">
                  <a:lumMod val="60000"/>
                  <a:lumOff val="40000"/>
                </a:schemeClr>
              </a:gs>
              <a:gs pos="67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2024 года к факту 2023 года</a:t>
            </a:r>
            <a:b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темпом роста 132,6% (+2 937,1</a:t>
            </a:r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00800" y="4254438"/>
            <a:ext cx="2485052" cy="101566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97846">
                <a:schemeClr val="accent5">
                  <a:lumMod val="60000"/>
                  <a:lumOff val="40000"/>
                </a:schemeClr>
              </a:gs>
              <a:gs pos="65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2024 года</a:t>
            </a:r>
            <a:b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102,5% (+285,5</a:t>
            </a:r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Graphic spid="3" grpId="0">
        <p:bldAsOne/>
      </p:bldGraphic>
      <p:bldP spid="36" grpId="0"/>
      <p:bldP spid="59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5518853" y="5148710"/>
            <a:ext cx="1685850" cy="49100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</a:gra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25480" y="4399963"/>
            <a:ext cx="1679223" cy="702883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16217" y="3654312"/>
            <a:ext cx="1688486" cy="6954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22167" y="2049524"/>
            <a:ext cx="1682536" cy="7711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0"/>
          </a:gra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42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9075" y="198859"/>
            <a:ext cx="572270" cy="62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30318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53615173"/>
              </p:ext>
            </p:extLst>
          </p:nvPr>
        </p:nvGraphicFramePr>
        <p:xfrm>
          <a:off x="228599" y="1686239"/>
          <a:ext cx="5774636" cy="540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984266" y="2696669"/>
            <a:ext cx="1650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6 716</a:t>
            </a:r>
            <a:endParaRPr lang="ru-RU" sz="4400" b="1" dirty="0"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4813" y="2100858"/>
            <a:ext cx="2942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endParaRPr lang="ru-RU" sz="2300" b="1" dirty="0"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5545" y="3439181"/>
            <a:ext cx="147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1 332</a:t>
            </a:r>
            <a:endParaRPr lang="ru-RU" sz="4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32027" y="2200182"/>
            <a:ext cx="1478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УСН 4% 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498" y="2107850"/>
            <a:ext cx="822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378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67625" y="2974842"/>
            <a:ext cx="1716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НИФЛ  4%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33875" y="5075421"/>
            <a:ext cx="177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налоговые доходы 1%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32027" y="4394841"/>
            <a:ext cx="1811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 2</a:t>
            </a: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4414" y="3530420"/>
            <a:ext cx="174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75298" y="1116238"/>
            <a:ext cx="4394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1355" y="1554976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3023" y="5080482"/>
            <a:ext cx="114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23"/>
          <p:cNvSpPr txBox="1"/>
          <p:nvPr/>
        </p:nvSpPr>
        <p:spPr>
          <a:xfrm>
            <a:off x="884585" y="438784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  </a:t>
            </a:r>
            <a:endParaRPr lang="ru-RU" sz="23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4"/>
          <p:cNvSpPr txBox="1"/>
          <p:nvPr/>
        </p:nvSpPr>
        <p:spPr>
          <a:xfrm>
            <a:off x="1734985" y="4711023"/>
            <a:ext cx="1380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</a:t>
            </a:r>
          </a:p>
          <a:p>
            <a:pPr algn="ctr"/>
            <a:endParaRPr lang="ru-RU" sz="4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7224" b="3378"/>
          <a:stretch/>
        </p:blipFill>
        <p:spPr bwMode="auto">
          <a:xfrm>
            <a:off x="4051641" y="5462865"/>
            <a:ext cx="1037968" cy="94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948344" y="3658517"/>
            <a:ext cx="82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79364" y="4435456"/>
            <a:ext cx="82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4621696" y="4365342"/>
            <a:ext cx="894521" cy="1252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570625" y="2079342"/>
            <a:ext cx="955532" cy="11214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525480" y="2878349"/>
            <a:ext cx="1679223" cy="73430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32000">
                <a:schemeClr val="accent1">
                  <a:lumMod val="40000"/>
                  <a:lumOff val="60000"/>
                </a:schemeClr>
              </a:gs>
              <a:gs pos="6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76148" y="2950339"/>
            <a:ext cx="82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91324" y="3741292"/>
            <a:ext cx="17634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Госпошлина 4</a:t>
            </a: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2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8" grpId="0" animBg="1"/>
      <p:bldGraphic spid="2" grpId="0">
        <p:bldAsOne/>
      </p:bldGraphic>
      <p:bldP spid="35" grpId="0"/>
      <p:bldP spid="43" grpId="0"/>
      <p:bldP spid="25" grpId="0"/>
      <p:bldP spid="26" grpId="0"/>
      <p:bldP spid="27" grpId="0"/>
      <p:bldP spid="28" grpId="0"/>
      <p:bldP spid="30" grpId="0"/>
      <p:bldP spid="31" grpId="0"/>
      <p:bldP spid="37" grpId="0"/>
      <p:bldP spid="52" grpId="0"/>
      <p:bldP spid="53" grpId="0"/>
      <p:bldP spid="23" grpId="0"/>
      <p:bldP spid="32" grpId="0"/>
      <p:bldP spid="33" grpId="0"/>
      <p:bldP spid="34" grpId="0"/>
      <p:bldP spid="36" grpId="0"/>
      <p:bldP spid="46" grpId="0" animBg="1"/>
      <p:bldP spid="51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05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61914"/>
            <a:ext cx="627689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04209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06702325"/>
              </p:ext>
            </p:extLst>
          </p:nvPr>
        </p:nvGraphicFramePr>
        <p:xfrm>
          <a:off x="743230" y="875619"/>
          <a:ext cx="7865459" cy="542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2875" y="1046984"/>
            <a:ext cx="784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</a:t>
            </a:r>
          </a:p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</a:t>
            </a:r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 по 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</a:t>
            </a:r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перевыполнены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108" y="5006661"/>
            <a:ext cx="82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9019" y="6232848"/>
            <a:ext cx="166567" cy="16996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86589" y="6228313"/>
            <a:ext cx="170822" cy="184666"/>
          </a:xfrm>
          <a:prstGeom prst="rect">
            <a:avLst/>
          </a:prstGeom>
          <a:gradFill>
            <a:gsLst>
              <a:gs pos="0">
                <a:srgbClr val="3B1615"/>
              </a:gs>
              <a:gs pos="50000">
                <a:schemeClr val="bg2">
                  <a:lumMod val="2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rgbClr val="3B161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39194" y="6135980"/>
            <a:ext cx="87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9121" y="6146746"/>
            <a:ext cx="76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ru-RU" dirty="0" smtClean="0">
                <a:solidFill>
                  <a:srgbClr val="3B1615"/>
                </a:solidFill>
              </a:rPr>
              <a:t> </a:t>
            </a:r>
            <a:endParaRPr lang="ru-RU" dirty="0">
              <a:solidFill>
                <a:srgbClr val="3B1615"/>
              </a:solidFill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874531" y="1845886"/>
            <a:ext cx="1212235" cy="54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+1,3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3313481" y="4518560"/>
            <a:ext cx="12122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+2,2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2086766" y="4529976"/>
            <a:ext cx="12832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+23,1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7124022" y="4560771"/>
            <a:ext cx="1212151" cy="54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+0,4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5796588" y="4491719"/>
            <a:ext cx="1212151" cy="54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+0,8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4525715" y="4529976"/>
            <a:ext cx="1212151" cy="54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+2,0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8911" y="2458296"/>
            <a:ext cx="14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70225" y="2515150"/>
            <a:ext cx="13188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157,7</a:t>
            </a:r>
            <a:endParaRPr lang="ru-RU" sz="48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12" grpId="0"/>
      <p:bldP spid="5" grpId="0" animBg="1"/>
      <p:bldP spid="14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208096"/>
            <a:ext cx="590744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8573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2024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3396343" y="6165304"/>
            <a:ext cx="5747658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25684" y="1191499"/>
            <a:ext cx="469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НДФЛ с территории Волгограда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42963012"/>
              </p:ext>
            </p:extLst>
          </p:nvPr>
        </p:nvGraphicFramePr>
        <p:xfrm>
          <a:off x="300606" y="2295331"/>
          <a:ext cx="5286375" cy="459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99308" y="2748490"/>
            <a:ext cx="1166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442792" y="3109405"/>
            <a:ext cx="1120590" cy="4542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4718666" y="4913472"/>
            <a:ext cx="3990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аключено новых </a:t>
            </a:r>
          </a:p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 договоров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630783" y="3173456"/>
            <a:ext cx="4064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</a:t>
            </a:r>
          </a:p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 заработная плата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6814199" y="4235615"/>
            <a:ext cx="558885" cy="5646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6648969" y="2510414"/>
            <a:ext cx="576561" cy="597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50" y="4330970"/>
            <a:ext cx="429847" cy="38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7476585" y="4194753"/>
            <a:ext cx="118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8 810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300254" y="2464976"/>
            <a:ext cx="1359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75 792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210518">
            <a:off x="2398111" y="2837770"/>
            <a:ext cx="99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124,8</a:t>
            </a:r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99" y="2568084"/>
            <a:ext cx="528240" cy="469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82" y="1759801"/>
            <a:ext cx="275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</a:t>
            </a:r>
          </a:p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27 844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3087" y="1759800"/>
            <a:ext cx="268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Контингент</a:t>
            </a:r>
            <a:r>
              <a:rPr lang="ru-RU" dirty="0">
                <a:solidFill>
                  <a:srgbClr val="3B1615"/>
                </a:solidFill>
              </a:rPr>
              <a:t> </a:t>
            </a:r>
          </a:p>
          <a:p>
            <a:r>
              <a:rPr lang="ru-RU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34 757</a:t>
            </a:r>
            <a:endParaRPr lang="ru-RU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10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Graphic spid="3" grpId="0">
        <p:bldAsOne/>
      </p:bldGraphic>
      <p:bldP spid="36" grpId="0"/>
      <p:bldP spid="53" grpId="0"/>
      <p:bldP spid="59" grpId="0"/>
      <p:bldP spid="62" grpId="0" animBg="1"/>
      <p:bldP spid="70" grpId="0" animBg="1"/>
      <p:bldP spid="75" grpId="0"/>
      <p:bldP spid="76" grpId="0"/>
      <p:bldP spid="22" grpId="0"/>
      <p:bldP spid="2" grpId="0"/>
      <p:bldP spid="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b="1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31697</TotalTime>
  <Words>1382</Words>
  <Application>Microsoft Office PowerPoint</Application>
  <PresentationFormat>Экран (4:3)</PresentationFormat>
  <Paragraphs>538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宋体</vt:lpstr>
      <vt:lpstr>Arial</vt:lpstr>
      <vt:lpstr>Calibri</vt:lpstr>
      <vt:lpstr>Impact</vt:lpstr>
      <vt:lpstr>Times New Roman</vt:lpstr>
      <vt:lpstr>Тема Office</vt:lpstr>
      <vt:lpstr>ОТЧЕТ ОБ ИСПОЛНЕНИИ БЮДЖЕТА ВОЛГОГРАДА ЗА 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 ОБ ИСПОЛНЕНИИ БЮДЖЕТА ВОЛГОГРАДА ЗА 2024 ГОД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Каурова Екатерина Эдуардовна</dc:creator>
  <cp:lastModifiedBy>Лобачева Ирина Анатольевна</cp:lastModifiedBy>
  <cp:revision>1295</cp:revision>
  <cp:lastPrinted>2025-05-05T06:03:00Z</cp:lastPrinted>
  <dcterms:created xsi:type="dcterms:W3CDTF">2019-04-17T06:43:52Z</dcterms:created>
  <dcterms:modified xsi:type="dcterms:W3CDTF">2025-05-13T08:41:43Z</dcterms:modified>
</cp:coreProperties>
</file>